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6" r:id="rId12"/>
    <p:sldId id="268" r:id="rId13"/>
    <p:sldId id="269" r:id="rId14"/>
    <p:sldId id="271" r:id="rId15"/>
    <p:sldId id="272" r:id="rId16"/>
    <p:sldId id="273" r:id="rId17"/>
    <p:sldId id="274" r:id="rId18"/>
    <p:sldId id="276" r:id="rId19"/>
    <p:sldId id="278" r:id="rId20"/>
    <p:sldId id="279" r:id="rId21"/>
    <p:sldId id="280" r:id="rId22"/>
    <p:sldId id="281"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Lst>
  <p:sldSz cx="9144000" cy="5143500" type="screen16x9"/>
  <p:notesSz cx="6858000" cy="9144000"/>
  <p:embeddedFontLst>
    <p:embeddedFont>
      <p:font typeface="Merriweather" panose="020B0604020202020204" charset="0"/>
      <p:regular r:id="rId48"/>
      <p:bold r:id="rId49"/>
      <p:italic r:id="rId50"/>
      <p:boldItalic r:id="rId51"/>
    </p:embeddedFont>
    <p:embeddedFont>
      <p:font typeface="PT Sans Narrow" panose="020B0604020202020204" charset="0"/>
      <p:regular r:id="rId52"/>
      <p:bold r:id="rId53"/>
    </p:embeddedFont>
    <p:embeddedFont>
      <p:font typeface="Open Sans" panose="020B0604020202020204" charset="0"/>
      <p:regular r:id="rId54"/>
      <p:bold r:id="rId55"/>
      <p:italic r:id="rId56"/>
      <p:boldItalic r:id="rId57"/>
    </p:embeddedFont>
    <p:embeddedFont>
      <p:font typeface="Proxima Nova" panose="020B0604020202020204" charset="0"/>
      <p:regular r:id="rId58"/>
      <p:bold r:id="rId59"/>
      <p:italic r:id="rId60"/>
      <p:boldItalic r:id="rId61"/>
    </p:embeddedFont>
    <p:embeddedFont>
      <p:font typeface="Raleway" panose="020B0604020202020204" charset="0"/>
      <p:regular r:id="rId62"/>
      <p:bold r:id="rId63"/>
      <p:italic r:id="rId64"/>
      <p:boldItalic r:id="rId65"/>
    </p:embeddedFont>
    <p:embeddedFont>
      <p:font typeface="Roboto Mono" panose="020B0604020202020204" charset="0"/>
      <p:regular r:id="rId66"/>
      <p:bold r:id="rId67"/>
      <p:italic r:id="rId68"/>
      <p:boldItalic r:id="rId69"/>
    </p:embeddedFont>
    <p:embeddedFont>
      <p:font typeface="Lato" panose="020B0604020202020204" charset="0"/>
      <p:regular r:id="rId70"/>
      <p:bold r:id="rId71"/>
      <p:italic r:id="rId72"/>
      <p:boldItalic r:id="rId73"/>
    </p:embeddedFont>
    <p:embeddedFont>
      <p:font typeface="Maven Pro" panose="020B0604020202020204" charset="0"/>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8" d="100"/>
          <a:sy n="148" d="100"/>
        </p:scale>
        <p:origin x="-55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42536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927151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927151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19271517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19271517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19271517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19271517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19271517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19271517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19271517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19271517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19271517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19271517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19271517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19271517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18f2352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18f2352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fec98328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fec9832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1c0364e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1c0364e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fec9832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fec9832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fec98328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fec9832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16118ae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616118ae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2d241bc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2d241bc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fed070a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fed070a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0ba3c840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0ba3c840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0ba3c840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0ba3c840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0ba3c840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0ba3c840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60ba3c840a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60ba3c840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0ba3c840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0ba3c840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0ba3c840a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0ba3c840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0ba3c840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0ba3c840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19271517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19271517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011cfe7d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011cfe7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fed070ad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fed070ad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011cfe7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011cfe7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011cfe7d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6011cfe7d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fed070ad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fed070ad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fed070ad0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fed070ad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3298bad3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3298bad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602e249f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602e249f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602e249fa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602e249f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602e249fa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02e249fa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19271517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19271517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02e249fa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602e249fa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602e249fa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602e249fa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02e249fa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602e249fa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602e249fa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602e249fa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6188e33b5d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6188e33b5d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19271517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19271517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fed070ad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fed070ad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1d7f5be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1d7f5be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fec98328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fec98328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19271517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19271517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66"/>
        <p:cNvGrpSpPr/>
        <p:nvPr/>
      </p:nvGrpSpPr>
      <p:grpSpPr>
        <a:xfrm>
          <a:off x="0" y="0"/>
          <a:ext cx="0" cy="0"/>
          <a:chOff x="0" y="0"/>
          <a:chExt cx="0" cy="0"/>
        </a:xfrm>
      </p:grpSpPr>
      <p:sp>
        <p:nvSpPr>
          <p:cNvPr id="67" name="Google Shape;67;p14"/>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14"/>
          <p:cNvGrpSpPr/>
          <p:nvPr/>
        </p:nvGrpSpPr>
        <p:grpSpPr>
          <a:xfrm>
            <a:off x="830392" y="1191256"/>
            <a:ext cx="745763" cy="45826"/>
            <a:chOff x="4580561" y="2589004"/>
            <a:chExt cx="1064464" cy="25200"/>
          </a:xfrm>
        </p:grpSpPr>
        <p:sp>
          <p:nvSpPr>
            <p:cNvPr id="69" name="Google Shape;69;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72" name="Google Shape;72;p14"/>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3" name="Google Shape;7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74"/>
        <p:cNvGrpSpPr/>
        <p:nvPr/>
      </p:nvGrpSpPr>
      <p:grpSpPr>
        <a:xfrm>
          <a:off x="0" y="0"/>
          <a:ext cx="0" cy="0"/>
          <a:chOff x="0" y="0"/>
          <a:chExt cx="0" cy="0"/>
        </a:xfrm>
      </p:grpSpPr>
      <p:grpSp>
        <p:nvGrpSpPr>
          <p:cNvPr id="75" name="Google Shape;75;p15"/>
          <p:cNvGrpSpPr/>
          <p:nvPr/>
        </p:nvGrpSpPr>
        <p:grpSpPr>
          <a:xfrm>
            <a:off x="830392" y="1191256"/>
            <a:ext cx="745763" cy="45826"/>
            <a:chOff x="4580561" y="2589004"/>
            <a:chExt cx="1064464" cy="25200"/>
          </a:xfrm>
        </p:grpSpPr>
        <p:sp>
          <p:nvSpPr>
            <p:cNvPr id="76" name="Google Shape;76;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9" name="Google Shape;7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6"/>
          <p:cNvGrpSpPr/>
          <p:nvPr/>
        </p:nvGrpSpPr>
        <p:grpSpPr>
          <a:xfrm>
            <a:off x="830392" y="1191256"/>
            <a:ext cx="745763" cy="45826"/>
            <a:chOff x="4580561" y="2589004"/>
            <a:chExt cx="1064464" cy="25200"/>
          </a:xfrm>
        </p:grpSpPr>
        <p:sp>
          <p:nvSpPr>
            <p:cNvPr id="83" name="Google Shape;83;p1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86" name="Google Shape;86;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7" name="Google Shape;8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1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7"/>
          <p:cNvGrpSpPr/>
          <p:nvPr/>
        </p:nvGrpSpPr>
        <p:grpSpPr>
          <a:xfrm>
            <a:off x="830392" y="1191256"/>
            <a:ext cx="745763" cy="45826"/>
            <a:chOff x="4580561" y="2589004"/>
            <a:chExt cx="1064464" cy="25200"/>
          </a:xfrm>
        </p:grpSpPr>
        <p:sp>
          <p:nvSpPr>
            <p:cNvPr id="91" name="Google Shape;91;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94" name="Google Shape;94;p1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5" name="Google Shape;95;p17"/>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6" name="Google Shape;9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1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8"/>
          <p:cNvGrpSpPr/>
          <p:nvPr/>
        </p:nvGrpSpPr>
        <p:grpSpPr>
          <a:xfrm>
            <a:off x="830392" y="1191256"/>
            <a:ext cx="745763" cy="45826"/>
            <a:chOff x="4580561" y="2589004"/>
            <a:chExt cx="1064464" cy="25200"/>
          </a:xfrm>
        </p:grpSpPr>
        <p:sp>
          <p:nvSpPr>
            <p:cNvPr id="100" name="Google Shape;100;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3" name="Google Shape;10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1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9"/>
          <p:cNvGrpSpPr/>
          <p:nvPr/>
        </p:nvGrpSpPr>
        <p:grpSpPr>
          <a:xfrm>
            <a:off x="830392" y="1191256"/>
            <a:ext cx="745763" cy="45826"/>
            <a:chOff x="4580561" y="2589004"/>
            <a:chExt cx="1064464" cy="25200"/>
          </a:xfrm>
        </p:grpSpPr>
        <p:sp>
          <p:nvSpPr>
            <p:cNvPr id="107" name="Google Shape;107;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10" name="Google Shape;110;p1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1" name="Google Shape;111;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12"/>
        <p:cNvGrpSpPr/>
        <p:nvPr/>
      </p:nvGrpSpPr>
      <p:grpSpPr>
        <a:xfrm>
          <a:off x="0" y="0"/>
          <a:ext cx="0" cy="0"/>
          <a:chOff x="0" y="0"/>
          <a:chExt cx="0" cy="0"/>
        </a:xfrm>
      </p:grpSpPr>
      <p:grpSp>
        <p:nvGrpSpPr>
          <p:cNvPr id="113" name="Google Shape;113;p20"/>
          <p:cNvGrpSpPr/>
          <p:nvPr/>
        </p:nvGrpSpPr>
        <p:grpSpPr>
          <a:xfrm>
            <a:off x="830392" y="4169130"/>
            <a:ext cx="745763" cy="45826"/>
            <a:chOff x="4580561" y="2589004"/>
            <a:chExt cx="1064464" cy="25200"/>
          </a:xfrm>
        </p:grpSpPr>
        <p:sp>
          <p:nvSpPr>
            <p:cNvPr id="114" name="Google Shape;114;p2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2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7" name="Google Shape;117;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2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21"/>
          <p:cNvGrpSpPr/>
          <p:nvPr/>
        </p:nvGrpSpPr>
        <p:grpSpPr>
          <a:xfrm>
            <a:off x="830392" y="1191256"/>
            <a:ext cx="745763" cy="45826"/>
            <a:chOff x="4580561" y="2589004"/>
            <a:chExt cx="1064464" cy="25200"/>
          </a:xfrm>
        </p:grpSpPr>
        <p:sp>
          <p:nvSpPr>
            <p:cNvPr id="121" name="Google Shape;121;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4" name="Google Shape;124;p2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5" name="Google Shape;125;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6" name="Google Shape;126;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22"/>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29" name="Google Shape;129;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0"/>
        <p:cNvGrpSpPr/>
        <p:nvPr/>
      </p:nvGrpSpPr>
      <p:grpSpPr>
        <a:xfrm>
          <a:off x="0" y="0"/>
          <a:ext cx="0" cy="0"/>
          <a:chOff x="0" y="0"/>
          <a:chExt cx="0" cy="0"/>
        </a:xfrm>
      </p:grpSpPr>
      <p:grpSp>
        <p:nvGrpSpPr>
          <p:cNvPr id="131" name="Google Shape;131;p23"/>
          <p:cNvGrpSpPr/>
          <p:nvPr/>
        </p:nvGrpSpPr>
        <p:grpSpPr>
          <a:xfrm>
            <a:off x="830392" y="4169130"/>
            <a:ext cx="745763" cy="45826"/>
            <a:chOff x="4580561" y="2589004"/>
            <a:chExt cx="1064464" cy="25200"/>
          </a:xfrm>
        </p:grpSpPr>
        <p:sp>
          <p:nvSpPr>
            <p:cNvPr id="132" name="Google Shape;132;p2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23"/>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35" name="Google Shape;135;p23"/>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36" name="Google Shape;136;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
        <p:nvSpPr>
          <p:cNvPr id="138" name="Google Shape;138;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64" name="Google Shape;64;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65" name="Google Shape;65;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organizations/latest/userguide/orgs_getting-started_concepts.html"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aws.amazon.com/organizations/latest/userguide/orgs_getting-started_concepts.html"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docs.aws.amazon.com/AWSCloudFormation/latest/UserGuide/best-practices.html#limits" TargetMode="External"/><Relationship Id="rId13" Type="http://schemas.openxmlformats.org/officeDocument/2006/relationships/hyperlink" Target="https://docs.aws.amazon.com/AWSCloudFormation/latest/UserGuide/best-practices.html#cfninit" TargetMode="External"/><Relationship Id="rId18" Type="http://schemas.openxmlformats.org/officeDocument/2006/relationships/hyperlink" Target="https://docs.aws.amazon.com/AWSCloudFormation/latest/UserGuide/best-practices.html#stackpolicy" TargetMode="External"/><Relationship Id="rId3" Type="http://schemas.openxmlformats.org/officeDocument/2006/relationships/hyperlink" Target="https://docs.aws.amazon.com/AWSCloudFormation/latest/UserGuide/best-practices.html" TargetMode="External"/><Relationship Id="rId21" Type="http://schemas.openxmlformats.org/officeDocument/2006/relationships/hyperlink" Target="https://docs.aws.amazon.com/AWSCloudFormation/latest/UserGuide/best-practices.html#update-ec2-linux" TargetMode="External"/><Relationship Id="rId7" Type="http://schemas.openxmlformats.org/officeDocument/2006/relationships/hyperlink" Target="https://docs.aws.amazon.com/AWSCloudFormation/latest/UserGuide/best-practices.html#reuse" TargetMode="External"/><Relationship Id="rId12" Type="http://schemas.openxmlformats.org/officeDocument/2006/relationships/hyperlink" Target="https://docs.aws.amazon.com/AWSCloudFormation/latest/UserGuide/best-practices.html#parmconstraints" TargetMode="External"/><Relationship Id="rId17" Type="http://schemas.openxmlformats.org/officeDocument/2006/relationships/hyperlink" Target="https://docs.aws.amazon.com/AWSCloudFormation/latest/UserGuide/best-practices.html#cfn-best-practices-changesets" TargetMode="External"/><Relationship Id="rId2" Type="http://schemas.openxmlformats.org/officeDocument/2006/relationships/notesSlide" Target="../notesSlides/notesSlide18.xml"/><Relationship Id="rId16" Type="http://schemas.openxmlformats.org/officeDocument/2006/relationships/hyperlink" Target="https://docs.aws.amazon.com/AWSCloudFormation/latest/UserGuide/best-practices.html#donttouch" TargetMode="External"/><Relationship Id="rId20" Type="http://schemas.openxmlformats.org/officeDocument/2006/relationships/hyperlink" Target="https://docs.aws.amazon.com/AWSCloudFormation/latest/UserGuide/best-practices.html#code" TargetMode="External"/><Relationship Id="rId1" Type="http://schemas.openxmlformats.org/officeDocument/2006/relationships/slideLayout" Target="../slideLayouts/slideLayout11.xml"/><Relationship Id="rId6" Type="http://schemas.openxmlformats.org/officeDocument/2006/relationships/hyperlink" Target="https://docs.aws.amazon.com/AWSCloudFormation/latest/UserGuide/best-practices.html#use-iam-to-control-access" TargetMode="External"/><Relationship Id="rId11" Type="http://schemas.openxmlformats.org/officeDocument/2006/relationships/hyperlink" Target="https://docs.aws.amazon.com/AWSCloudFormation/latest/UserGuide/best-practices.html#parmtypes" TargetMode="External"/><Relationship Id="rId5" Type="http://schemas.openxmlformats.org/officeDocument/2006/relationships/hyperlink" Target="https://docs.aws.amazon.com/AWSCloudFormation/latest/UserGuide/best-practices.html#cross-stack" TargetMode="External"/><Relationship Id="rId15" Type="http://schemas.openxmlformats.org/officeDocument/2006/relationships/hyperlink" Target="https://docs.aws.amazon.com/AWSCloudFormation/latest/UserGuide/best-practices.html#validate" TargetMode="External"/><Relationship Id="rId10" Type="http://schemas.openxmlformats.org/officeDocument/2006/relationships/hyperlink" Target="https://docs.aws.amazon.com/AWSCloudFormation/latest/UserGuide/best-practices.html#creds" TargetMode="External"/><Relationship Id="rId19" Type="http://schemas.openxmlformats.org/officeDocument/2006/relationships/hyperlink" Target="https://docs.aws.amazon.com/AWSCloudFormation/latest/UserGuide/best-practices.html#cloudtrail" TargetMode="External"/><Relationship Id="rId4" Type="http://schemas.openxmlformats.org/officeDocument/2006/relationships/hyperlink" Target="https://docs.aws.amazon.com/AWSCloudFormation/latest/UserGuide/best-practices.html#organizingstacks" TargetMode="External"/><Relationship Id="rId9" Type="http://schemas.openxmlformats.org/officeDocument/2006/relationships/hyperlink" Target="https://docs.aws.amazon.com/AWSCloudFormation/latest/UserGuide/best-practices.html#nested" TargetMode="External"/><Relationship Id="rId14" Type="http://schemas.openxmlformats.org/officeDocument/2006/relationships/hyperlink" Target="https://docs.aws.amazon.com/AWSCloudFormation/latest/UserGuide/best-practices.html#helper-script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hyperlink" Target="https://docs.aws.amazon.com/AWSCloudFormation/latest/UserGuide/intrinsic-function-reference.html"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aws.amazon.com/AWSCloudFormation/latest/UserGuide/walkthrough-crossstackref.html"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hyperlink" Target="https://docs.aws.amazon.com/AWSCloudFormation/latest/UserGuide/aws-resource-rds-dbcluster.html" TargetMode="External"/><Relationship Id="rId3" Type="http://schemas.openxmlformats.org/officeDocument/2006/relationships/hyperlink" Target="https://docs.aws.amazon.com/AWSCloudFormation/latest/UserGuide/aws-attribute-deletionpolicy.html" TargetMode="External"/><Relationship Id="rId7" Type="http://schemas.openxmlformats.org/officeDocument/2006/relationships/hyperlink" Target="https://docs.aws.amazon.com/AWSCloudFormation/latest/UserGuide/aws-resource-neptune-dbcluster.html"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hyperlink" Target="https://docs.aws.amazon.com/AWSCloudFormation/latest/UserGuide/aws-resource-elasticache-replicationgroup.html" TargetMode="External"/><Relationship Id="rId5" Type="http://schemas.openxmlformats.org/officeDocument/2006/relationships/hyperlink" Target="https://docs.aws.amazon.com/AWSCloudFormation/latest/UserGuide/aws-properties-elasticache-cache-cluster.html" TargetMode="External"/><Relationship Id="rId10" Type="http://schemas.openxmlformats.org/officeDocument/2006/relationships/hyperlink" Target="https://docs.aws.amazon.com/AWSCloudFormation/latest/UserGuide/aws-resource-redshift-cluster.html" TargetMode="External"/><Relationship Id="rId4" Type="http://schemas.openxmlformats.org/officeDocument/2006/relationships/hyperlink" Target="https://docs.aws.amazon.com/AWSCloudFormation/latest/UserGuide/aws-properties-ec2-ebs-volume.html" TargetMode="External"/><Relationship Id="rId9" Type="http://schemas.openxmlformats.org/officeDocument/2006/relationships/hyperlink" Target="https://docs.aws.amazon.com/AWSCloudFormation/latest/UserGuide/aws-properties-rds-database-instance.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aws.amazon.com/cloudwatch/index.html"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docs.chef.io/recipes.html" TargetMode="External"/><Relationship Id="rId7" Type="http://schemas.openxmlformats.org/officeDocument/2006/relationships/hyperlink" Target="https://puppet.com/products/puppet-enterprise" TargetMode="External"/><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hyperlink" Target="https://downloads.chef.io/chef-dk/" TargetMode="External"/><Relationship Id="rId5" Type="http://schemas.openxmlformats.org/officeDocument/2006/relationships/hyperlink" Target="https://www.chef.io/automate/" TargetMode="External"/><Relationship Id="rId4" Type="http://schemas.openxmlformats.org/officeDocument/2006/relationships/hyperlink" Target="https://www.chef.io/"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hyperlink" Target="https://docs.aws.amazon.com/AmazonCloudWatch/latest/logs/WhatIsCloudWatchLogs.html"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aws.amazon.com/blogs/security/how-to-use-aws-config-to-monitor-for-and-respond-to-amazon-s3-buckets-allowing-public-access/" TargetMode="External"/><Relationship Id="rId7" Type="http://schemas.openxmlformats.org/officeDocument/2006/relationships/hyperlink" Target="https://aws.amazon.com/lambda/"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hyperlink" Target="https://docs.aws.amazon.com/config/latest/developerguide/evaluate-config_develop-rules.html" TargetMode="External"/><Relationship Id="rId5" Type="http://schemas.openxmlformats.org/officeDocument/2006/relationships/hyperlink" Target="https://docs.aws.amazon.com/config/latest/developerguide/managed-rules-by-aws-config.html" TargetMode="External"/><Relationship Id="rId4" Type="http://schemas.openxmlformats.org/officeDocument/2006/relationships/hyperlink" Target="https://aws.amazon.com/confi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aws.amazon.com/AmazonCloudWatch/latest/events/WhatIsCloudWatchEvents.html"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docs.aws.amazon.com/AmazonCloudWatch/latest/logs/Subscriptions.html"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hyperlink" Target="https://console.aws.amazon.com/cloudwatch/" TargetMode="External"/><Relationship Id="rId3" Type="http://schemas.openxmlformats.org/officeDocument/2006/relationships/hyperlink" Target="https://docs.aws.amazon.com/AmazonCloudWatch/latest/logs/CountingLogEventsExample.html" TargetMode="External"/><Relationship Id="rId7" Type="http://schemas.openxmlformats.org/officeDocument/2006/relationships/hyperlink" Target="https://docs.aws.amazon.com/AmazonCloudWatch/latest/logs/ExtractBytesExample.html"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docs.aws.amazon.com/AmazonCloudWatch/latest/logs/FindCountMetric.html" TargetMode="External"/><Relationship Id="rId5" Type="http://schemas.openxmlformats.org/officeDocument/2006/relationships/hyperlink" Target="https://docs.aws.amazon.com/AmazonCloudWatch/latest/logs/Counting404Responses.html" TargetMode="External"/><Relationship Id="rId4" Type="http://schemas.openxmlformats.org/officeDocument/2006/relationships/hyperlink" Target="https://docs.aws.amazon.com/AmazonCloudWatch/latest/logs/CountOccurrencesExample.html" TargetMode="External"/><Relationship Id="rId9" Type="http://schemas.openxmlformats.org/officeDocument/2006/relationships/hyperlink" Target="https://docs.aws.amazon.com/AmazonCloudWatch/latest/logs/MonitoringLogData.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aws.amazon.com/organizations/latest/userguide/orgs_getting-started_concepts.html"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docs.aws.amazon.com/organizations/latest/userguide/orgs_integrated-services-lis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1304850"/>
            <a:ext cx="8520600" cy="15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Management &amp; Governance</a:t>
            </a:r>
            <a:endParaRPr sz="3000"/>
          </a:p>
          <a:p>
            <a:pPr marL="0" lvl="0" indent="0" algn="ctr" rtl="0">
              <a:spcBef>
                <a:spcPts val="0"/>
              </a:spcBef>
              <a:spcAft>
                <a:spcPts val="0"/>
              </a:spcAft>
              <a:buNone/>
            </a:pPr>
            <a:r>
              <a:rPr lang="en" sz="1800">
                <a:latin typeface="Merriweather"/>
                <a:ea typeface="Merriweather"/>
                <a:cs typeface="Merriweather"/>
                <a:sym typeface="Merriweather"/>
              </a:rPr>
              <a:t>CW, CloudTrail, Organizations, Config, Trusted Advisor, CloudFormation, OpsWorks</a:t>
            </a:r>
            <a:endParaRPr sz="1800">
              <a:latin typeface="Merriweather"/>
              <a:ea typeface="Merriweather"/>
              <a:cs typeface="Merriweather"/>
              <a:sym typeface="Merriweather"/>
            </a:endParaRPr>
          </a:p>
        </p:txBody>
      </p:sp>
      <p:sp>
        <p:nvSpPr>
          <p:cNvPr id="144" name="Google Shape;144;p25"/>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b="1">
                <a:solidFill>
                  <a:srgbClr val="4A86E8"/>
                </a:solidFill>
                <a:latin typeface="Maven Pro"/>
                <a:ea typeface="Maven Pro"/>
                <a:cs typeface="Maven Pro"/>
                <a:sym typeface="Maven Pro"/>
              </a:rPr>
              <a:t>AWS Certified Solutions Architect– Professional (SAP-C01)</a:t>
            </a:r>
            <a:endParaRPr b="1">
              <a:solidFill>
                <a:srgbClr val="4A86E8"/>
              </a:solidFill>
              <a:latin typeface="Maven Pro"/>
              <a:ea typeface="Maven Pro"/>
              <a:cs typeface="Maven Pro"/>
              <a:sym typeface="Maven Pro"/>
            </a:endParaRPr>
          </a:p>
          <a:p>
            <a:pPr marL="0" lvl="0" indent="0" algn="ctr" rtl="0">
              <a:lnSpc>
                <a:spcPct val="100000"/>
              </a:lnSpc>
              <a:spcBef>
                <a:spcPts val="0"/>
              </a:spcBef>
              <a:spcAft>
                <a:spcPts val="0"/>
              </a:spcAft>
              <a:buNone/>
            </a:pPr>
            <a:r>
              <a:rPr lang="en" sz="1400" b="1">
                <a:solidFill>
                  <a:srgbClr val="4A86E8"/>
                </a:solidFill>
                <a:latin typeface="Maven Pro"/>
                <a:ea typeface="Maven Pro"/>
                <a:cs typeface="Maven Pro"/>
                <a:sym typeface="Maven Pro"/>
              </a:rPr>
              <a:t>Study notes - Sep’2019</a:t>
            </a:r>
            <a:endParaRPr sz="1400" b="1">
              <a:solidFill>
                <a:srgbClr val="4A86E8"/>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dirty="0"/>
              <a:t>AWS Organizations </a:t>
            </a:r>
            <a:r>
              <a:rPr lang="en" sz="1800" dirty="0" smtClean="0"/>
              <a:t>- </a:t>
            </a:r>
            <a:r>
              <a:rPr lang="en" sz="1800" dirty="0"/>
              <a:t>Concepts</a:t>
            </a:r>
            <a:endParaRPr sz="1800" dirty="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u="sng" dirty="0">
                <a:solidFill>
                  <a:schemeClr val="hlink"/>
                </a:solidFill>
                <a:latin typeface="Roboto Mono"/>
                <a:ea typeface="Roboto Mono"/>
                <a:cs typeface="Roboto Mono"/>
                <a:sym typeface="Roboto Mono"/>
                <a:hlinkClick r:id="rId3"/>
              </a:rPr>
              <a:t>https://docs.aws.amazon.com/organizations/latest/userguide/orgs_getting-started_concepts.html</a:t>
            </a:r>
            <a:endParaRPr sz="1000" dirty="0">
              <a:solidFill>
                <a:srgbClr val="999999"/>
              </a:solidFill>
              <a:latin typeface="Roboto Mono"/>
              <a:ea typeface="Roboto Mono"/>
              <a:cs typeface="Roboto Mono"/>
              <a:sym typeface="Roboto Mono"/>
            </a:endParaRPr>
          </a:p>
        </p:txBody>
      </p:sp>
      <p:pic>
        <p:nvPicPr>
          <p:cNvPr id="210" name="Google Shape;210;p35"/>
          <p:cNvPicPr preferRelativeResize="0"/>
          <p:nvPr/>
        </p:nvPicPr>
        <p:blipFill>
          <a:blip r:embed="rId4">
            <a:alphaModFix/>
          </a:blip>
          <a:stretch>
            <a:fillRect/>
          </a:stretch>
        </p:blipFill>
        <p:spPr>
          <a:xfrm>
            <a:off x="228600" y="854100"/>
            <a:ext cx="3305350" cy="1894250"/>
          </a:xfrm>
          <a:prstGeom prst="rect">
            <a:avLst/>
          </a:prstGeom>
          <a:noFill/>
          <a:ln>
            <a:noFill/>
          </a:ln>
        </p:spPr>
      </p:pic>
      <p:sp>
        <p:nvSpPr>
          <p:cNvPr id="211" name="Google Shape;211;p35"/>
          <p:cNvSpPr txBox="1"/>
          <p:nvPr/>
        </p:nvSpPr>
        <p:spPr>
          <a:xfrm>
            <a:off x="3429000" y="762000"/>
            <a:ext cx="5800500" cy="12594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Mono"/>
              <a:buChar char="●"/>
            </a:pPr>
            <a:r>
              <a:rPr lang="en" sz="1000">
                <a:solidFill>
                  <a:srgbClr val="0000FF"/>
                </a:solidFill>
                <a:latin typeface="Roboto Mono"/>
                <a:ea typeface="Roboto Mono"/>
                <a:cs typeface="Roboto Mono"/>
                <a:sym typeface="Roboto Mono"/>
              </a:rPr>
              <a:t>Master account </a:t>
            </a:r>
            <a:r>
              <a:rPr lang="en" sz="1000">
                <a:latin typeface="Roboto Mono"/>
                <a:ea typeface="Roboto Mono"/>
                <a:cs typeface="Roboto Mono"/>
                <a:sym typeface="Roboto Mono"/>
              </a:rPr>
              <a:t>creates the org. The rest of the accounts that belong to an org. are called </a:t>
            </a:r>
            <a:r>
              <a:rPr lang="en" sz="1000">
                <a:solidFill>
                  <a:srgbClr val="0000FF"/>
                </a:solidFill>
                <a:latin typeface="Roboto Mono"/>
                <a:ea typeface="Roboto Mono"/>
                <a:cs typeface="Roboto Mono"/>
                <a:sym typeface="Roboto Mono"/>
              </a:rPr>
              <a:t>member accounts</a:t>
            </a: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457200" lvl="0" indent="-292100" algn="l" rtl="0">
              <a:spcBef>
                <a:spcPts val="0"/>
              </a:spcBef>
              <a:spcAft>
                <a:spcPts val="0"/>
              </a:spcAft>
              <a:buSzPts val="1000"/>
              <a:buFont typeface="Roboto Mono"/>
              <a:buChar char="●"/>
            </a:pPr>
            <a:r>
              <a:rPr lang="en" sz="1000">
                <a:solidFill>
                  <a:srgbClr val="0000FF"/>
                </a:solidFill>
                <a:latin typeface="Roboto Mono"/>
                <a:ea typeface="Roboto Mono"/>
                <a:cs typeface="Roboto Mono"/>
                <a:sym typeface="Roboto Mono"/>
              </a:rPr>
              <a:t>From the org.'s master account</a:t>
            </a:r>
            <a:r>
              <a:rPr lang="en" sz="1000">
                <a:latin typeface="Roboto Mono"/>
                <a:ea typeface="Roboto Mono"/>
                <a:cs typeface="Roboto Mono"/>
                <a:sym typeface="Roboto Mono"/>
              </a:rPr>
              <a:t>, you can </a:t>
            </a:r>
            <a:r>
              <a:rPr lang="en" sz="1000">
                <a:solidFill>
                  <a:srgbClr val="0000FF"/>
                </a:solidFill>
                <a:latin typeface="Roboto Mono"/>
                <a:ea typeface="Roboto Mono"/>
                <a:cs typeface="Roboto Mono"/>
                <a:sym typeface="Roboto Mono"/>
              </a:rPr>
              <a:t>create accounts </a:t>
            </a:r>
            <a:r>
              <a:rPr lang="en" sz="1000">
                <a:latin typeface="Roboto Mono"/>
                <a:ea typeface="Roboto Mono"/>
                <a:cs typeface="Roboto Mono"/>
                <a:sym typeface="Roboto Mono"/>
              </a:rPr>
              <a:t>in the org., </a:t>
            </a:r>
            <a:r>
              <a:rPr lang="en" sz="1000">
                <a:solidFill>
                  <a:srgbClr val="0000FF"/>
                </a:solidFill>
                <a:latin typeface="Roboto Mono"/>
                <a:ea typeface="Roboto Mono"/>
                <a:cs typeface="Roboto Mono"/>
                <a:sym typeface="Roboto Mono"/>
              </a:rPr>
              <a:t>invite other existing accounts </a:t>
            </a:r>
            <a:r>
              <a:rPr lang="en" sz="1000">
                <a:latin typeface="Roboto Mono"/>
                <a:ea typeface="Roboto Mono"/>
                <a:cs typeface="Roboto Mono"/>
                <a:sym typeface="Roboto Mono"/>
              </a:rPr>
              <a:t>to the org., </a:t>
            </a:r>
            <a:r>
              <a:rPr lang="en" sz="1000">
                <a:solidFill>
                  <a:srgbClr val="0000FF"/>
                </a:solidFill>
                <a:latin typeface="Roboto Mono"/>
                <a:ea typeface="Roboto Mono"/>
                <a:cs typeface="Roboto Mono"/>
                <a:sym typeface="Roboto Mono"/>
              </a:rPr>
              <a:t>remove accounts </a:t>
            </a:r>
            <a:r>
              <a:rPr lang="en" sz="1000">
                <a:latin typeface="Roboto Mono"/>
                <a:ea typeface="Roboto Mono"/>
                <a:cs typeface="Roboto Mono"/>
                <a:sym typeface="Roboto Mono"/>
              </a:rPr>
              <a:t>from the org., </a:t>
            </a:r>
            <a:r>
              <a:rPr lang="en" sz="1000">
                <a:solidFill>
                  <a:srgbClr val="0000FF"/>
                </a:solidFill>
                <a:latin typeface="Roboto Mono"/>
                <a:ea typeface="Roboto Mono"/>
                <a:cs typeface="Roboto Mono"/>
                <a:sym typeface="Roboto Mono"/>
              </a:rPr>
              <a:t>manage invitations</a:t>
            </a:r>
            <a:r>
              <a:rPr lang="en" sz="1000">
                <a:latin typeface="Roboto Mono"/>
                <a:ea typeface="Roboto Mono"/>
                <a:cs typeface="Roboto Mono"/>
                <a:sym typeface="Roboto Mono"/>
              </a:rPr>
              <a:t>, and </a:t>
            </a:r>
            <a:r>
              <a:rPr lang="en" sz="1000">
                <a:solidFill>
                  <a:srgbClr val="0000FF"/>
                </a:solidFill>
                <a:latin typeface="Roboto Mono"/>
                <a:ea typeface="Roboto Mono"/>
                <a:cs typeface="Roboto Mono"/>
                <a:sym typeface="Roboto Mono"/>
              </a:rPr>
              <a:t>apply policies to entities </a:t>
            </a:r>
            <a:r>
              <a:rPr lang="en" sz="1000">
                <a:latin typeface="Roboto Mono"/>
                <a:ea typeface="Roboto Mono"/>
                <a:cs typeface="Roboto Mono"/>
                <a:sym typeface="Roboto Mono"/>
              </a:rPr>
              <a:t>(roots, OUs, or accounts) within the org. </a:t>
            </a:r>
            <a:endParaRPr sz="1000">
              <a:latin typeface="Roboto Mono"/>
              <a:ea typeface="Roboto Mono"/>
              <a:cs typeface="Roboto Mono"/>
              <a:sym typeface="Roboto Mono"/>
            </a:endParaRPr>
          </a:p>
          <a:p>
            <a:pPr marL="457200" lvl="0" indent="-292100" algn="l" rtl="0">
              <a:spcBef>
                <a:spcPts val="0"/>
              </a:spcBef>
              <a:spcAft>
                <a:spcPts val="0"/>
              </a:spcAft>
              <a:buSzPts val="1000"/>
              <a:buFont typeface="Roboto Mono"/>
              <a:buChar char="●"/>
            </a:pPr>
            <a:r>
              <a:rPr lang="en" sz="1000">
                <a:latin typeface="Roboto Mono"/>
                <a:ea typeface="Roboto Mono"/>
                <a:cs typeface="Roboto Mono"/>
                <a:sym typeface="Roboto Mono"/>
              </a:rPr>
              <a:t>An account can be a member of only one org. at a time.</a:t>
            </a: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p:txBody>
      </p:sp>
      <p:sp>
        <p:nvSpPr>
          <p:cNvPr id="212" name="Google Shape;212;p35"/>
          <p:cNvSpPr txBox="1"/>
          <p:nvPr/>
        </p:nvSpPr>
        <p:spPr>
          <a:xfrm>
            <a:off x="23600" y="2668975"/>
            <a:ext cx="4313700" cy="446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3"/>
                </a:solidFill>
                <a:latin typeface="Roboto Mono"/>
                <a:ea typeface="Roboto Mono"/>
                <a:cs typeface="Roboto Mono"/>
                <a:sym typeface="Roboto Mono"/>
              </a:rPr>
              <a:t>   Invitation:</a:t>
            </a:r>
            <a:endParaRPr sz="1000" b="1">
              <a:solidFill>
                <a:schemeClr val="accent3"/>
              </a:solidFill>
              <a:latin typeface="Roboto Mono"/>
              <a:ea typeface="Roboto Mono"/>
              <a:cs typeface="Roboto Mono"/>
              <a:sym typeface="Roboto Mono"/>
            </a:endParaRPr>
          </a:p>
          <a:p>
            <a:pPr marL="274320" lvl="0" indent="-102870" algn="l" rtl="0">
              <a:spcBef>
                <a:spcPts val="0"/>
              </a:spcBef>
              <a:spcAft>
                <a:spcPts val="0"/>
              </a:spcAft>
              <a:buSzPts val="900"/>
              <a:buFont typeface="Roboto Mono"/>
              <a:buAutoNum type="arabicPeriod"/>
            </a:pPr>
            <a:r>
              <a:rPr lang="en" sz="900">
                <a:latin typeface="Roboto Mono"/>
                <a:ea typeface="Roboto Mono"/>
                <a:cs typeface="Roboto Mono"/>
                <a:sym typeface="Roboto Mono"/>
              </a:rPr>
              <a:t>Process of </a:t>
            </a:r>
            <a:r>
              <a:rPr lang="en" sz="900">
                <a:solidFill>
                  <a:srgbClr val="0000FF"/>
                </a:solidFill>
                <a:latin typeface="Roboto Mono"/>
                <a:ea typeface="Roboto Mono"/>
                <a:cs typeface="Roboto Mono"/>
                <a:sym typeface="Roboto Mono"/>
              </a:rPr>
              <a:t>asking another account to join </a:t>
            </a:r>
            <a:r>
              <a:rPr lang="en" sz="900">
                <a:latin typeface="Roboto Mono"/>
                <a:ea typeface="Roboto Mono"/>
                <a:cs typeface="Roboto Mono"/>
                <a:sym typeface="Roboto Mono"/>
              </a:rPr>
              <a:t>your org.</a:t>
            </a:r>
            <a:endParaRPr sz="900">
              <a:latin typeface="Roboto Mono"/>
              <a:ea typeface="Roboto Mono"/>
              <a:cs typeface="Roboto Mono"/>
              <a:sym typeface="Roboto Mono"/>
            </a:endParaRPr>
          </a:p>
          <a:p>
            <a:pPr marL="274320" lvl="0" indent="-102870" algn="l" rtl="0">
              <a:spcBef>
                <a:spcPts val="0"/>
              </a:spcBef>
              <a:spcAft>
                <a:spcPts val="0"/>
              </a:spcAft>
              <a:buSzPts val="900"/>
              <a:buFont typeface="Roboto Mono"/>
              <a:buAutoNum type="arabicPeriod"/>
            </a:pPr>
            <a:r>
              <a:rPr lang="en" sz="900">
                <a:latin typeface="Roboto Mono"/>
                <a:ea typeface="Roboto Mono"/>
                <a:cs typeface="Roboto Mono"/>
                <a:sym typeface="Roboto Mono"/>
              </a:rPr>
              <a:t>Invitations can also be sent to all current member accounts when the org. needs all members to approve the change </a:t>
            </a:r>
            <a:r>
              <a:rPr lang="en" sz="900">
                <a:solidFill>
                  <a:srgbClr val="0000FF"/>
                </a:solidFill>
                <a:latin typeface="Roboto Mono"/>
                <a:ea typeface="Roboto Mono"/>
                <a:cs typeface="Roboto Mono"/>
                <a:sym typeface="Roboto Mono"/>
              </a:rPr>
              <a:t>from supporting only consolidated billing </a:t>
            </a:r>
            <a:r>
              <a:rPr lang="en" sz="900">
                <a:latin typeface="Roboto Mono"/>
                <a:ea typeface="Roboto Mono"/>
                <a:cs typeface="Roboto Mono"/>
                <a:sym typeface="Roboto Mono"/>
              </a:rPr>
              <a:t>features to </a:t>
            </a:r>
            <a:r>
              <a:rPr lang="en" sz="900">
                <a:solidFill>
                  <a:srgbClr val="0000FF"/>
                </a:solidFill>
                <a:latin typeface="Roboto Mono"/>
                <a:ea typeface="Roboto Mono"/>
                <a:cs typeface="Roboto Mono"/>
                <a:sym typeface="Roboto Mono"/>
              </a:rPr>
              <a:t>supporting all features </a:t>
            </a:r>
            <a:r>
              <a:rPr lang="en" sz="900">
                <a:latin typeface="Roboto Mono"/>
                <a:ea typeface="Roboto Mono"/>
                <a:cs typeface="Roboto Mono"/>
                <a:sym typeface="Roboto Mono"/>
              </a:rPr>
              <a:t>in the org.</a:t>
            </a:r>
            <a:endParaRPr sz="900">
              <a:latin typeface="Roboto Mono"/>
              <a:ea typeface="Roboto Mono"/>
              <a:cs typeface="Roboto Mono"/>
              <a:sym typeface="Roboto Mono"/>
            </a:endParaRPr>
          </a:p>
          <a:p>
            <a:pPr marL="457200" lvl="0" indent="0" algn="l" rtl="0">
              <a:spcBef>
                <a:spcPts val="0"/>
              </a:spcBef>
              <a:spcAft>
                <a:spcPts val="0"/>
              </a:spcAft>
              <a:buNone/>
            </a:pPr>
            <a:endParaRPr sz="1000">
              <a:latin typeface="Roboto Mono"/>
              <a:ea typeface="Roboto Mono"/>
              <a:cs typeface="Roboto Mono"/>
              <a:sym typeface="Roboto Mono"/>
            </a:endParaRPr>
          </a:p>
          <a:p>
            <a:pPr marL="0" lvl="0" indent="0" algn="l" rtl="0">
              <a:spcBef>
                <a:spcPts val="0"/>
              </a:spcBef>
              <a:spcAft>
                <a:spcPts val="0"/>
              </a:spcAft>
              <a:buNone/>
            </a:pPr>
            <a:r>
              <a:rPr lang="en" sz="1000" b="1">
                <a:solidFill>
                  <a:schemeClr val="accent3"/>
                </a:solidFill>
                <a:latin typeface="Roboto Mono"/>
                <a:ea typeface="Roboto Mono"/>
                <a:cs typeface="Roboto Mono"/>
                <a:sym typeface="Roboto Mono"/>
              </a:rPr>
              <a:t>   Handshake: </a:t>
            </a:r>
            <a:endParaRPr sz="1000" b="1">
              <a:solidFill>
                <a:schemeClr val="accent3"/>
              </a:solidFill>
              <a:latin typeface="Roboto Mono"/>
              <a:ea typeface="Roboto Mono"/>
              <a:cs typeface="Roboto Mono"/>
              <a:sym typeface="Roboto Mono"/>
            </a:endParaRPr>
          </a:p>
          <a:p>
            <a:pPr marL="274320" lvl="0" indent="-194310" algn="l" rtl="0">
              <a:spcBef>
                <a:spcPts val="0"/>
              </a:spcBef>
              <a:spcAft>
                <a:spcPts val="0"/>
              </a:spcAft>
              <a:buSzPts val="900"/>
              <a:buFont typeface="Roboto Mono"/>
              <a:buChar char="●"/>
            </a:pPr>
            <a:r>
              <a:rPr lang="en" sz="900">
                <a:latin typeface="Roboto Mono"/>
                <a:ea typeface="Roboto Mono"/>
                <a:cs typeface="Roboto Mono"/>
                <a:sym typeface="Roboto Mono"/>
              </a:rPr>
              <a:t>One of its primary uses in AWS Org. is to serve as the underlying implementation for invitations.</a:t>
            </a:r>
            <a:endParaRPr sz="900">
              <a:latin typeface="Roboto Mono"/>
              <a:ea typeface="Roboto Mono"/>
              <a:cs typeface="Roboto Mono"/>
              <a:sym typeface="Roboto Mono"/>
            </a:endParaRPr>
          </a:p>
          <a:p>
            <a:pPr marL="457200" lvl="0" indent="0" algn="l" rtl="0">
              <a:spcBef>
                <a:spcPts val="0"/>
              </a:spcBef>
              <a:spcAft>
                <a:spcPts val="0"/>
              </a:spcAft>
              <a:buNone/>
            </a:pPr>
            <a:endParaRPr sz="900">
              <a:latin typeface="Roboto Mono"/>
              <a:ea typeface="Roboto Mono"/>
              <a:cs typeface="Roboto Mono"/>
              <a:sym typeface="Roboto Mono"/>
            </a:endParaRPr>
          </a:p>
          <a:p>
            <a:pPr marL="0" lvl="0" indent="0" algn="l" rtl="0">
              <a:spcBef>
                <a:spcPts val="0"/>
              </a:spcBef>
              <a:spcAft>
                <a:spcPts val="0"/>
              </a:spcAft>
              <a:buNone/>
            </a:pPr>
            <a:r>
              <a:rPr lang="en">
                <a:solidFill>
                  <a:schemeClr val="accent3"/>
                </a:solidFill>
                <a:latin typeface="Roboto Mono"/>
                <a:ea typeface="Roboto Mono"/>
                <a:cs typeface="Roboto Mono"/>
                <a:sym typeface="Roboto Mono"/>
              </a:rPr>
              <a:t>Available feature sets </a:t>
            </a:r>
            <a:endParaRPr>
              <a:solidFill>
                <a:schemeClr val="accent3"/>
              </a:solidFill>
              <a:latin typeface="Roboto Mono"/>
              <a:ea typeface="Roboto Mono"/>
              <a:cs typeface="Roboto Mono"/>
              <a:sym typeface="Roboto Mono"/>
            </a:endParaRPr>
          </a:p>
          <a:p>
            <a:pPr marL="457200" lvl="0" indent="-298450" algn="l" rtl="0">
              <a:spcBef>
                <a:spcPts val="0"/>
              </a:spcBef>
              <a:spcAft>
                <a:spcPts val="0"/>
              </a:spcAft>
              <a:buSzPts val="1100"/>
              <a:buFont typeface="Roboto Mono"/>
              <a:buChar char="●"/>
            </a:pPr>
            <a:r>
              <a:rPr lang="en" sz="1100">
                <a:latin typeface="Roboto Mono"/>
                <a:ea typeface="Roboto Mono"/>
                <a:cs typeface="Roboto Mono"/>
                <a:sym typeface="Roboto Mono"/>
              </a:rPr>
              <a:t>All features OR </a:t>
            </a:r>
            <a:endParaRPr sz="1100">
              <a:latin typeface="Roboto Mono"/>
              <a:ea typeface="Roboto Mono"/>
              <a:cs typeface="Roboto Mono"/>
              <a:sym typeface="Roboto Mono"/>
            </a:endParaRPr>
          </a:p>
          <a:p>
            <a:pPr marL="457200" lvl="0" indent="-298450" algn="l" rtl="0">
              <a:spcBef>
                <a:spcPts val="0"/>
              </a:spcBef>
              <a:spcAft>
                <a:spcPts val="0"/>
              </a:spcAft>
              <a:buSzPts val="1100"/>
              <a:buFont typeface="Roboto Mono"/>
              <a:buChar char="●"/>
            </a:pPr>
            <a:r>
              <a:rPr lang="en" sz="1100">
                <a:latin typeface="Roboto Mono"/>
                <a:ea typeface="Roboto Mono"/>
                <a:cs typeface="Roboto Mono"/>
                <a:sym typeface="Roboto Mono"/>
              </a:rPr>
              <a:t>Consolidated Billing </a:t>
            </a:r>
            <a:endParaRPr sz="11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p:txBody>
      </p:sp>
      <p:sp>
        <p:nvSpPr>
          <p:cNvPr id="213" name="Google Shape;213;p35"/>
          <p:cNvSpPr txBox="1"/>
          <p:nvPr/>
        </p:nvSpPr>
        <p:spPr>
          <a:xfrm>
            <a:off x="4247550" y="1991100"/>
            <a:ext cx="4850100" cy="3039600"/>
          </a:xfrm>
          <a:prstGeom prst="rect">
            <a:avLst/>
          </a:prstGeom>
          <a:solidFill>
            <a:srgbClr val="D9EAD3"/>
          </a:solid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a:solidFill>
                  <a:schemeClr val="accent3"/>
                </a:solidFill>
                <a:latin typeface="Roboto Mono"/>
                <a:ea typeface="Roboto Mono"/>
                <a:cs typeface="Roboto Mono"/>
                <a:sym typeface="Roboto Mono"/>
              </a:rPr>
              <a:t>Service Control Policy (SCP)</a:t>
            </a:r>
            <a:endParaRPr>
              <a:solidFill>
                <a:schemeClr val="accent3"/>
              </a:solidFill>
              <a:latin typeface="Roboto Mono"/>
              <a:ea typeface="Roboto Mono"/>
              <a:cs typeface="Roboto Mono"/>
              <a:sym typeface="Roboto Mono"/>
            </a:endParaRPr>
          </a:p>
          <a:p>
            <a:pPr marL="274320" lvl="0" indent="-207009" algn="l" rtl="0">
              <a:spcBef>
                <a:spcPts val="0"/>
              </a:spcBef>
              <a:spcAft>
                <a:spcPts val="0"/>
              </a:spcAft>
              <a:buSzPts val="1100"/>
              <a:buFont typeface="Roboto Mono"/>
              <a:buChar char="●"/>
            </a:pPr>
            <a:r>
              <a:rPr lang="en" sz="1100">
                <a:latin typeface="Roboto Mono"/>
                <a:ea typeface="Roboto Mono"/>
                <a:cs typeface="Roboto Mono"/>
                <a:sym typeface="Roboto Mono"/>
              </a:rPr>
              <a:t>A policy that </a:t>
            </a:r>
            <a:r>
              <a:rPr lang="en" sz="1100">
                <a:solidFill>
                  <a:srgbClr val="0000FF"/>
                </a:solidFill>
                <a:latin typeface="Roboto Mono"/>
                <a:ea typeface="Roboto Mono"/>
                <a:cs typeface="Roboto Mono"/>
                <a:sym typeface="Roboto Mono"/>
              </a:rPr>
              <a:t>specifies the services and actions</a:t>
            </a:r>
            <a:r>
              <a:rPr lang="en" sz="1100">
                <a:solidFill>
                  <a:srgbClr val="3C78D8"/>
                </a:solidFill>
                <a:latin typeface="Roboto Mono"/>
                <a:ea typeface="Roboto Mono"/>
                <a:cs typeface="Roboto Mono"/>
                <a:sym typeface="Roboto Mono"/>
              </a:rPr>
              <a:t> </a:t>
            </a:r>
            <a:r>
              <a:rPr lang="en" sz="1100">
                <a:latin typeface="Roboto Mono"/>
                <a:ea typeface="Roboto Mono"/>
                <a:cs typeface="Roboto Mono"/>
                <a:sym typeface="Roboto Mono"/>
              </a:rPr>
              <a:t>that users and roles can use in the accounts that the SCP affects. </a:t>
            </a:r>
            <a:endParaRPr sz="1100">
              <a:latin typeface="Roboto Mono"/>
              <a:ea typeface="Roboto Mono"/>
              <a:cs typeface="Roboto Mono"/>
              <a:sym typeface="Roboto Mono"/>
            </a:endParaRPr>
          </a:p>
          <a:p>
            <a:pPr marL="274320" lvl="0" indent="-207009" algn="l" rtl="0">
              <a:spcBef>
                <a:spcPts val="0"/>
              </a:spcBef>
              <a:spcAft>
                <a:spcPts val="0"/>
              </a:spcAft>
              <a:buSzPts val="1100"/>
              <a:buFont typeface="Roboto Mono"/>
              <a:buChar char="●"/>
            </a:pPr>
            <a:r>
              <a:rPr lang="en" sz="1100">
                <a:latin typeface="Roboto Mono"/>
                <a:ea typeface="Roboto Mono"/>
                <a:cs typeface="Roboto Mono"/>
                <a:sym typeface="Roboto Mono"/>
              </a:rPr>
              <a:t>SCPs are similar to IAM permission policies except </a:t>
            </a:r>
            <a:r>
              <a:rPr lang="en" sz="1100">
                <a:solidFill>
                  <a:srgbClr val="0000FF"/>
                </a:solidFill>
                <a:latin typeface="Roboto Mono"/>
                <a:ea typeface="Roboto Mono"/>
                <a:cs typeface="Roboto Mono"/>
                <a:sym typeface="Roboto Mono"/>
              </a:rPr>
              <a:t>that they don't grant any permissions</a:t>
            </a:r>
            <a:r>
              <a:rPr lang="en" sz="1100">
                <a:latin typeface="Roboto Mono"/>
                <a:ea typeface="Roboto Mono"/>
                <a:cs typeface="Roboto Mono"/>
                <a:sym typeface="Roboto Mono"/>
              </a:rPr>
              <a:t>. Instead, SCPs </a:t>
            </a:r>
            <a:r>
              <a:rPr lang="en" sz="1100">
                <a:solidFill>
                  <a:srgbClr val="0000FF"/>
                </a:solidFill>
                <a:latin typeface="Roboto Mono"/>
                <a:ea typeface="Roboto Mono"/>
                <a:cs typeface="Roboto Mono"/>
                <a:sym typeface="Roboto Mono"/>
              </a:rPr>
              <a:t>specify the maximum permissions for </a:t>
            </a:r>
            <a:r>
              <a:rPr lang="en" sz="1100">
                <a:latin typeface="Roboto Mono"/>
                <a:ea typeface="Roboto Mono"/>
                <a:cs typeface="Roboto Mono"/>
                <a:sym typeface="Roboto Mono"/>
              </a:rPr>
              <a:t>an organization, OU or account.</a:t>
            </a:r>
            <a:endParaRPr sz="1100">
              <a:latin typeface="Roboto Mono"/>
              <a:ea typeface="Roboto Mono"/>
              <a:cs typeface="Roboto Mono"/>
              <a:sym typeface="Roboto Mono"/>
            </a:endParaRPr>
          </a:p>
          <a:p>
            <a:pPr marL="274320" lvl="0" indent="-207009" algn="l" rtl="0">
              <a:spcBef>
                <a:spcPts val="0"/>
              </a:spcBef>
              <a:spcAft>
                <a:spcPts val="0"/>
              </a:spcAft>
              <a:buSzPts val="1100"/>
              <a:buFont typeface="Roboto Mono"/>
              <a:buChar char="●"/>
            </a:pPr>
            <a:r>
              <a:rPr lang="en" sz="1100">
                <a:solidFill>
                  <a:srgbClr val="0000FF"/>
                </a:solidFill>
                <a:latin typeface="Roboto Mono"/>
                <a:ea typeface="Roboto Mono"/>
                <a:cs typeface="Roboto Mono"/>
                <a:sym typeface="Roboto Mono"/>
              </a:rPr>
              <a:t>You can attach an SCP to 1) A root</a:t>
            </a:r>
            <a:r>
              <a:rPr lang="en" sz="1100">
                <a:latin typeface="Roboto Mono"/>
                <a:ea typeface="Roboto Mono"/>
                <a:cs typeface="Roboto Mono"/>
                <a:sym typeface="Roboto Mono"/>
              </a:rPr>
              <a:t>, which affects all accounts in the org. 2) </a:t>
            </a:r>
            <a:r>
              <a:rPr lang="en" sz="1100">
                <a:solidFill>
                  <a:srgbClr val="0000FF"/>
                </a:solidFill>
                <a:latin typeface="Roboto Mono"/>
                <a:ea typeface="Roboto Mono"/>
                <a:cs typeface="Roboto Mono"/>
                <a:sym typeface="Roboto Mono"/>
              </a:rPr>
              <a:t>An OU</a:t>
            </a:r>
            <a:r>
              <a:rPr lang="en" sz="1100">
                <a:latin typeface="Roboto Mono"/>
                <a:ea typeface="Roboto Mono"/>
                <a:cs typeface="Roboto Mono"/>
                <a:sym typeface="Roboto Mono"/>
              </a:rPr>
              <a:t>, which affects all accounts in that OU and all accounts in any OUs in that OU subtree 3) </a:t>
            </a:r>
            <a:r>
              <a:rPr lang="en" sz="1100">
                <a:solidFill>
                  <a:srgbClr val="0000FF"/>
                </a:solidFill>
                <a:latin typeface="Roboto Mono"/>
                <a:ea typeface="Roboto Mono"/>
                <a:cs typeface="Roboto Mono"/>
                <a:sym typeface="Roboto Mono"/>
              </a:rPr>
              <a:t>An individual account</a:t>
            </a:r>
            <a:endParaRPr sz="1100">
              <a:solidFill>
                <a:srgbClr val="0000FF"/>
              </a:solidFill>
              <a:latin typeface="Roboto Mono"/>
              <a:ea typeface="Roboto Mono"/>
              <a:cs typeface="Roboto Mono"/>
              <a:sym typeface="Roboto Mono"/>
            </a:endParaRPr>
          </a:p>
          <a:p>
            <a:pPr marL="274320" lvl="0" indent="-207009" algn="l" rtl="0">
              <a:spcBef>
                <a:spcPts val="0"/>
              </a:spcBef>
              <a:spcAft>
                <a:spcPts val="0"/>
              </a:spcAft>
              <a:buSzPts val="1100"/>
              <a:buFont typeface="Roboto Mono"/>
              <a:buChar char="●"/>
            </a:pPr>
            <a:r>
              <a:rPr lang="en" sz="1100">
                <a:latin typeface="Roboto Mono"/>
                <a:ea typeface="Roboto Mono"/>
                <a:cs typeface="Roboto Mono"/>
                <a:sym typeface="Roboto Mono"/>
              </a:rPr>
              <a:t>The master account is not affected by any SCPs that are attached either to it or to any root or OU the master account might be in.</a:t>
            </a:r>
            <a:endParaRPr sz="1100">
              <a:latin typeface="Roboto Mono"/>
              <a:ea typeface="Roboto Mono"/>
              <a:cs typeface="Roboto Mono"/>
              <a:sym typeface="Roboto Mono"/>
            </a:endParaRPr>
          </a:p>
          <a:p>
            <a:pPr marL="274320" lvl="0" indent="-200660" algn="l" rtl="0">
              <a:spcBef>
                <a:spcPts val="0"/>
              </a:spcBef>
              <a:spcAft>
                <a:spcPts val="0"/>
              </a:spcAft>
              <a:buSzPts val="1000"/>
              <a:buFont typeface="Roboto Mono"/>
              <a:buChar char="●"/>
            </a:pPr>
            <a:r>
              <a:rPr lang="en" sz="1000">
                <a:latin typeface="Roboto Mono"/>
                <a:ea typeface="Roboto Mono"/>
                <a:cs typeface="Roboto Mono"/>
                <a:sym typeface="Roboto Mono"/>
              </a:rPr>
              <a:t>AllowList / whitelist (</a:t>
            </a:r>
            <a:r>
              <a:rPr lang="en" sz="1000" b="1">
                <a:latin typeface="Roboto Mono"/>
                <a:ea typeface="Roboto Mono"/>
                <a:cs typeface="Roboto Mono"/>
                <a:sym typeface="Roboto Mono"/>
              </a:rPr>
              <a:t>default-FullAWSAccess-replace</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marL="274320" lvl="0" indent="-200660" algn="l" rtl="0">
              <a:spcBef>
                <a:spcPts val="0"/>
              </a:spcBef>
              <a:spcAft>
                <a:spcPts val="0"/>
              </a:spcAft>
              <a:buSzPts val="1000"/>
              <a:buFont typeface="Roboto Mono"/>
              <a:buChar char="●"/>
            </a:pPr>
            <a:r>
              <a:rPr lang="en" sz="1000">
                <a:latin typeface="Roboto Mono"/>
                <a:ea typeface="Roboto Mono"/>
                <a:cs typeface="Roboto Mono"/>
                <a:sym typeface="Roboto Mono"/>
              </a:rPr>
              <a:t>DenyList / blacklist (</a:t>
            </a:r>
            <a:r>
              <a:rPr lang="en" sz="1000" b="1">
                <a:latin typeface="Roboto Mono"/>
                <a:ea typeface="Roboto Mono"/>
                <a:cs typeface="Roboto Mono"/>
                <a:sym typeface="Roboto Mono"/>
              </a:rPr>
              <a:t>default-FullAWSAccess-Add denylist</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dirty="0"/>
              <a:t>AWS Organizations </a:t>
            </a:r>
            <a:r>
              <a:rPr lang="en" sz="1800" dirty="0" smtClean="0"/>
              <a:t>- </a:t>
            </a:r>
            <a:r>
              <a:rPr lang="en" sz="1000" b="1" dirty="0">
                <a:solidFill>
                  <a:srgbClr val="0000FF"/>
                </a:solidFill>
                <a:latin typeface="Roboto Mono"/>
                <a:ea typeface="Roboto Mono"/>
                <a:cs typeface="Roboto Mono"/>
                <a:sym typeface="Roboto Mono"/>
              </a:rPr>
              <a:t>Moving from “Consolidated billing” to “All features”</a:t>
            </a:r>
            <a:endParaRPr sz="1800" dirty="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000" dirty="0">
              <a:solidFill>
                <a:srgbClr val="999999"/>
              </a:solidFill>
              <a:latin typeface="Roboto Mono"/>
              <a:ea typeface="Roboto Mono"/>
              <a:cs typeface="Roboto Mono"/>
              <a:sym typeface="Roboto Mono"/>
            </a:endParaRPr>
          </a:p>
        </p:txBody>
      </p:sp>
      <p:sp>
        <p:nvSpPr>
          <p:cNvPr id="228" name="Google Shape;228;p37"/>
          <p:cNvSpPr txBox="1"/>
          <p:nvPr/>
        </p:nvSpPr>
        <p:spPr>
          <a:xfrm>
            <a:off x="387900" y="843150"/>
            <a:ext cx="7758900" cy="3868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a:latin typeface="Roboto Mono"/>
                <a:ea typeface="Roboto Mono"/>
                <a:cs typeface="Roboto Mono"/>
                <a:sym typeface="Roboto Mono"/>
              </a:rPr>
              <a:t>Before changing from an organization that supports </a:t>
            </a:r>
            <a:r>
              <a:rPr lang="en" sz="1000" b="1">
                <a:solidFill>
                  <a:srgbClr val="0000FF"/>
                </a:solidFill>
                <a:latin typeface="Roboto Mono"/>
                <a:ea typeface="Roboto Mono"/>
                <a:cs typeface="Roboto Mono"/>
                <a:sym typeface="Roboto Mono"/>
              </a:rPr>
              <a:t>only consolidated billing </a:t>
            </a:r>
            <a:r>
              <a:rPr lang="en" sz="1000">
                <a:latin typeface="Roboto Mono"/>
                <a:ea typeface="Roboto Mono"/>
                <a:cs typeface="Roboto Mono"/>
                <a:sym typeface="Roboto Mono"/>
              </a:rPr>
              <a:t>features to an organization supporting </a:t>
            </a:r>
            <a:r>
              <a:rPr lang="en" sz="1000" b="1">
                <a:solidFill>
                  <a:srgbClr val="0000FF"/>
                </a:solidFill>
                <a:latin typeface="Roboto Mono"/>
                <a:ea typeface="Roboto Mono"/>
                <a:cs typeface="Roboto Mono"/>
                <a:sym typeface="Roboto Mono"/>
              </a:rPr>
              <a:t>“All features”</a:t>
            </a:r>
            <a:r>
              <a:rPr lang="en" sz="1000">
                <a:latin typeface="Roboto Mono"/>
                <a:ea typeface="Roboto Mono"/>
                <a:cs typeface="Roboto Mono"/>
                <a:sym typeface="Roboto Mono"/>
              </a:rPr>
              <a:t>, note the following: </a:t>
            </a:r>
            <a:endParaRPr sz="1000">
              <a:latin typeface="Roboto Mono"/>
              <a:ea typeface="Roboto Mono"/>
              <a:cs typeface="Roboto Mono"/>
              <a:sym typeface="Roboto Mono"/>
            </a:endParaRPr>
          </a:p>
          <a:p>
            <a:pPr marL="365760" lvl="0" indent="-200659" algn="l" rtl="0">
              <a:lnSpc>
                <a:spcPct val="100000"/>
              </a:lnSpc>
              <a:spcBef>
                <a:spcPts val="1000"/>
              </a:spcBef>
              <a:spcAft>
                <a:spcPts val="0"/>
              </a:spcAft>
              <a:buSzPts val="1000"/>
              <a:buFont typeface="Roboto Mono"/>
              <a:buChar char="-"/>
            </a:pPr>
            <a:r>
              <a:rPr lang="en" sz="1000">
                <a:latin typeface="Roboto Mono"/>
                <a:ea typeface="Roboto Mono"/>
                <a:cs typeface="Roboto Mono"/>
                <a:sym typeface="Roboto Mono"/>
              </a:rPr>
              <a:t>AWS Org. sends a request to every member account that you invited to join your org. </a:t>
            </a:r>
            <a:r>
              <a:rPr lang="en" sz="1000" b="1">
                <a:latin typeface="Roboto Mono"/>
                <a:ea typeface="Roboto Mono"/>
                <a:cs typeface="Roboto Mono"/>
                <a:sym typeface="Roboto Mono"/>
              </a:rPr>
              <a:t>Every invited account must approve </a:t>
            </a:r>
            <a:r>
              <a:rPr lang="en" sz="1000">
                <a:latin typeface="Roboto Mono"/>
                <a:ea typeface="Roboto Mono"/>
                <a:cs typeface="Roboto Mono"/>
                <a:sym typeface="Roboto Mono"/>
              </a:rPr>
              <a:t>enabling all features by accepting the request.</a:t>
            </a:r>
            <a:endParaRPr sz="1000">
              <a:latin typeface="Roboto Mono"/>
              <a:ea typeface="Roboto Mono"/>
              <a:cs typeface="Roboto Mono"/>
              <a:sym typeface="Roboto Mono"/>
            </a:endParaRPr>
          </a:p>
          <a:p>
            <a:pPr marL="365760" lvl="0" indent="-200659" algn="l" rtl="0">
              <a:lnSpc>
                <a:spcPct val="100000"/>
              </a:lnSpc>
              <a:spcBef>
                <a:spcPts val="1000"/>
              </a:spcBef>
              <a:spcAft>
                <a:spcPts val="0"/>
              </a:spcAft>
              <a:buSzPts val="1000"/>
              <a:buFont typeface="Roboto Mono"/>
              <a:buChar char="-"/>
            </a:pPr>
            <a:r>
              <a:rPr lang="en" sz="1000">
                <a:latin typeface="Roboto Mono"/>
                <a:ea typeface="Roboto Mono"/>
                <a:cs typeface="Roboto Mono"/>
                <a:sym typeface="Roboto Mono"/>
              </a:rPr>
              <a:t>Org. verifies that every account has a service-linked role named </a:t>
            </a:r>
            <a:r>
              <a:rPr lang="en" sz="1000" b="1">
                <a:latin typeface="Roboto Mono"/>
                <a:ea typeface="Roboto Mono"/>
                <a:cs typeface="Roboto Mono"/>
                <a:sym typeface="Roboto Mono"/>
              </a:rPr>
              <a:t>AWSServiceRoleForOrganizations</a:t>
            </a:r>
            <a:r>
              <a:rPr lang="en" sz="1000">
                <a:latin typeface="Roboto Mono"/>
                <a:ea typeface="Roboto Mono"/>
                <a:cs typeface="Roboto Mono"/>
                <a:sym typeface="Roboto Mono"/>
              </a:rPr>
              <a:t>. This role is mandatory in all accounts to enable all features.</a:t>
            </a:r>
            <a:endParaRPr sz="1000">
              <a:latin typeface="Roboto Mono"/>
              <a:ea typeface="Roboto Mono"/>
              <a:cs typeface="Roboto Mono"/>
              <a:sym typeface="Roboto Mono"/>
            </a:endParaRPr>
          </a:p>
          <a:p>
            <a:pPr marL="365760" lvl="0" indent="-200659" algn="l" rtl="0">
              <a:lnSpc>
                <a:spcPct val="100000"/>
              </a:lnSpc>
              <a:spcBef>
                <a:spcPts val="1000"/>
              </a:spcBef>
              <a:spcAft>
                <a:spcPts val="0"/>
              </a:spcAft>
              <a:buSzPts val="1000"/>
              <a:buFont typeface="Roboto Mono"/>
              <a:buChar char="-"/>
            </a:pPr>
            <a:r>
              <a:rPr lang="en" sz="1000">
                <a:latin typeface="Roboto Mono"/>
                <a:ea typeface="Roboto Mono"/>
                <a:cs typeface="Roboto Mono"/>
                <a:sym typeface="Roboto Mono"/>
              </a:rPr>
              <a:t>While enabling all features is in progress, you can continue to create accounts within the org. but you can't invite existing accounts to join the org.</a:t>
            </a:r>
            <a:endParaRPr sz="1000">
              <a:latin typeface="Roboto Mono"/>
              <a:ea typeface="Roboto Mono"/>
              <a:cs typeface="Roboto Mono"/>
              <a:sym typeface="Roboto Mono"/>
            </a:endParaRPr>
          </a:p>
          <a:p>
            <a:pPr marL="365760" lvl="0" indent="-200659" algn="l" rtl="0">
              <a:lnSpc>
                <a:spcPct val="100000"/>
              </a:lnSpc>
              <a:spcBef>
                <a:spcPts val="1000"/>
              </a:spcBef>
              <a:spcAft>
                <a:spcPts val="0"/>
              </a:spcAft>
              <a:buSzPts val="1000"/>
              <a:buFont typeface="Roboto Mono"/>
              <a:buChar char="-"/>
            </a:pPr>
            <a:r>
              <a:rPr lang="en" sz="1000">
                <a:latin typeface="Roboto Mono"/>
                <a:ea typeface="Roboto Mono"/>
                <a:cs typeface="Roboto Mono"/>
                <a:sym typeface="Roboto Mono"/>
              </a:rPr>
              <a:t>Because enabling all features makes it possible to use SCPs, be sure that your account administrators understand the effects of attaching SCPs to the org., OUs or accounts.</a:t>
            </a:r>
            <a:endParaRPr sz="1000">
              <a:latin typeface="Roboto Mono"/>
              <a:ea typeface="Roboto Mono"/>
              <a:cs typeface="Roboto Mono"/>
              <a:sym typeface="Roboto Mono"/>
            </a:endParaRPr>
          </a:p>
          <a:p>
            <a:pPr marL="365760" lvl="0" indent="-200659" algn="l" rtl="0">
              <a:lnSpc>
                <a:spcPct val="100000"/>
              </a:lnSpc>
              <a:spcBef>
                <a:spcPts val="1000"/>
              </a:spcBef>
              <a:spcAft>
                <a:spcPts val="0"/>
              </a:spcAft>
              <a:buSzPts val="1000"/>
              <a:buFont typeface="Roboto Mono"/>
              <a:buChar char="-"/>
            </a:pPr>
            <a:r>
              <a:rPr lang="en" sz="1000" b="1">
                <a:latin typeface="Roboto Mono"/>
                <a:ea typeface="Roboto Mono"/>
                <a:cs typeface="Roboto Mono"/>
                <a:sym typeface="Roboto Mono"/>
              </a:rPr>
              <a:t>The master account isn't affected by any SCP</a:t>
            </a:r>
            <a:r>
              <a:rPr lang="en" sz="1000">
                <a:latin typeface="Roboto Mono"/>
                <a:ea typeface="Roboto Mono"/>
                <a:cs typeface="Roboto Mono"/>
                <a:sym typeface="Roboto Mono"/>
              </a:rPr>
              <a:t>. You can't limit what users and roles in the master account can do by applying SCPs. </a:t>
            </a:r>
            <a:r>
              <a:rPr lang="en" sz="1000" b="1">
                <a:latin typeface="Roboto Mono"/>
                <a:ea typeface="Roboto Mono"/>
                <a:cs typeface="Roboto Mono"/>
                <a:sym typeface="Roboto Mono"/>
              </a:rPr>
              <a:t>SCPs affect only member accounts. </a:t>
            </a:r>
            <a:endParaRPr sz="1000" b="1">
              <a:latin typeface="Roboto Mono"/>
              <a:ea typeface="Roboto Mono"/>
              <a:cs typeface="Roboto Mono"/>
              <a:sym typeface="Roboto Mono"/>
            </a:endParaRPr>
          </a:p>
          <a:p>
            <a:pPr marL="365760" lvl="0" indent="-200659" algn="l" rtl="0">
              <a:lnSpc>
                <a:spcPct val="100000"/>
              </a:lnSpc>
              <a:spcBef>
                <a:spcPts val="1000"/>
              </a:spcBef>
              <a:spcAft>
                <a:spcPts val="0"/>
              </a:spcAft>
              <a:buSzPts val="1000"/>
              <a:buFont typeface="Roboto Mono"/>
              <a:buChar char="-"/>
            </a:pPr>
            <a:r>
              <a:rPr lang="en" sz="1000">
                <a:latin typeface="Roboto Mono"/>
                <a:ea typeface="Roboto Mono"/>
                <a:cs typeface="Roboto Mono"/>
                <a:sym typeface="Roboto Mono"/>
              </a:rPr>
              <a:t>The </a:t>
            </a:r>
            <a:r>
              <a:rPr lang="en" sz="1000" b="1">
                <a:latin typeface="Roboto Mono"/>
                <a:ea typeface="Roboto Mono"/>
                <a:cs typeface="Roboto Mono"/>
                <a:sym typeface="Roboto Mono"/>
              </a:rPr>
              <a:t>migration from consolidated </a:t>
            </a:r>
            <a:r>
              <a:rPr lang="en" sz="1000">
                <a:latin typeface="Roboto Mono"/>
                <a:ea typeface="Roboto Mono"/>
                <a:cs typeface="Roboto Mono"/>
                <a:sym typeface="Roboto Mono"/>
              </a:rPr>
              <a:t>billing features to all features is </a:t>
            </a:r>
            <a:r>
              <a:rPr lang="en" sz="1000" b="1">
                <a:latin typeface="Roboto Mono"/>
                <a:ea typeface="Roboto Mono"/>
                <a:cs typeface="Roboto Mono"/>
                <a:sym typeface="Roboto Mono"/>
              </a:rPr>
              <a:t>one-way</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marL="365760" lvl="0" indent="-200659" algn="l" rtl="0">
              <a:lnSpc>
                <a:spcPct val="100000"/>
              </a:lnSpc>
              <a:spcBef>
                <a:spcPts val="1000"/>
              </a:spcBef>
              <a:spcAft>
                <a:spcPts val="1000"/>
              </a:spcAft>
              <a:buSzPts val="1000"/>
              <a:buFont typeface="Roboto Mono"/>
              <a:buChar char="-"/>
            </a:pPr>
            <a:r>
              <a:rPr lang="en" sz="1000">
                <a:latin typeface="Roboto Mono"/>
                <a:ea typeface="Roboto Mono"/>
                <a:cs typeface="Roboto Mono"/>
                <a:sym typeface="Roboto Mono"/>
              </a:rPr>
              <a:t>If your organization has only consolidated billing features enabled, member account administrators can choose to delete the service-linked role named AWSServiceRoleForOrganizations. However, when you enable all features in an organization, this role is required and is recreated in all accounts as part of accepting the invitation to enable all features.</a:t>
            </a:r>
            <a:endParaRPr sz="1000">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dirty="0"/>
              <a:t>AWS Organizations </a:t>
            </a:r>
            <a:r>
              <a:rPr lang="en" sz="1800" dirty="0" smtClean="0"/>
              <a:t>- </a:t>
            </a:r>
            <a:r>
              <a:rPr lang="en" sz="1800" dirty="0"/>
              <a:t>Impact on member accounts</a:t>
            </a:r>
            <a:endParaRPr sz="1800" dirty="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u="sng" dirty="0">
                <a:solidFill>
                  <a:schemeClr val="hlink"/>
                </a:solidFill>
                <a:latin typeface="Roboto Mono"/>
                <a:ea typeface="Roboto Mono"/>
                <a:cs typeface="Roboto Mono"/>
                <a:sym typeface="Roboto Mono"/>
                <a:hlinkClick r:id="rId3"/>
              </a:rPr>
              <a:t>https://docs.aws.amazon.com/organizations/latest/userguide/orgs_getting-started_concepts.html</a:t>
            </a:r>
            <a:endParaRPr sz="1000" dirty="0">
              <a:solidFill>
                <a:srgbClr val="999999"/>
              </a:solidFill>
              <a:latin typeface="Roboto Mono"/>
              <a:ea typeface="Roboto Mono"/>
              <a:cs typeface="Roboto Mono"/>
              <a:sym typeface="Roboto Mono"/>
            </a:endParaRPr>
          </a:p>
        </p:txBody>
      </p:sp>
      <p:sp>
        <p:nvSpPr>
          <p:cNvPr id="234" name="Google Shape;234;p38"/>
          <p:cNvSpPr txBox="1"/>
          <p:nvPr/>
        </p:nvSpPr>
        <p:spPr>
          <a:xfrm>
            <a:off x="172550" y="819775"/>
            <a:ext cx="3935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Roboto Mono"/>
                <a:ea typeface="Roboto Mono"/>
                <a:cs typeface="Roboto Mono"/>
                <a:sym typeface="Roboto Mono"/>
              </a:rPr>
              <a:t>Impact on an AWS Account That You Invite to Join an Organization:</a:t>
            </a:r>
            <a:endParaRPr>
              <a:solidFill>
                <a:srgbClr val="0000FF"/>
              </a:solidFill>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a:p>
            <a:pPr marL="365760" lvl="0" indent="-187959" algn="l" rtl="0">
              <a:lnSpc>
                <a:spcPct val="115000"/>
              </a:lnSpc>
              <a:spcBef>
                <a:spcPts val="0"/>
              </a:spcBef>
              <a:spcAft>
                <a:spcPts val="0"/>
              </a:spcAft>
              <a:buSzPts val="800"/>
              <a:buFont typeface="Roboto Mono"/>
              <a:buChar char="-"/>
            </a:pPr>
            <a:r>
              <a:rPr lang="en" sz="800">
                <a:latin typeface="Roboto Mono"/>
                <a:ea typeface="Roboto Mono"/>
                <a:cs typeface="Roboto Mono"/>
                <a:sym typeface="Roboto Mono"/>
              </a:rPr>
              <a:t>When an invited account joins your organization, you do not automatically have full administrator control over the account, unlike created accounts. If you want the master account to have full administrative control over an invited member account, you must create the </a:t>
            </a:r>
            <a:r>
              <a:rPr lang="en" sz="800" b="1">
                <a:latin typeface="Roboto Mono"/>
                <a:ea typeface="Roboto Mono"/>
                <a:cs typeface="Roboto Mono"/>
                <a:sym typeface="Roboto Mono"/>
              </a:rPr>
              <a:t>OrganizationAccountAccessRole </a:t>
            </a:r>
            <a:r>
              <a:rPr lang="en" sz="800">
                <a:latin typeface="Roboto Mono"/>
                <a:ea typeface="Roboto Mono"/>
                <a:cs typeface="Roboto Mono"/>
                <a:sym typeface="Roboto Mono"/>
              </a:rPr>
              <a:t>IAM role in the member account and grant permission to the master account to assume the role.</a:t>
            </a:r>
            <a:endParaRPr sz="800">
              <a:latin typeface="Roboto Mono"/>
              <a:ea typeface="Roboto Mono"/>
              <a:cs typeface="Roboto Mono"/>
              <a:sym typeface="Roboto Mono"/>
            </a:endParaRPr>
          </a:p>
          <a:p>
            <a:pPr marL="365760" lvl="0" indent="-187959" algn="l" rtl="0">
              <a:lnSpc>
                <a:spcPct val="115000"/>
              </a:lnSpc>
              <a:spcBef>
                <a:spcPts val="1000"/>
              </a:spcBef>
              <a:spcAft>
                <a:spcPts val="0"/>
              </a:spcAft>
              <a:buClr>
                <a:schemeClr val="accent3"/>
              </a:buClr>
              <a:buSzPts val="800"/>
              <a:buFont typeface="Roboto Mono"/>
              <a:buChar char="-"/>
            </a:pPr>
            <a:r>
              <a:rPr lang="en" sz="800">
                <a:solidFill>
                  <a:schemeClr val="accent3"/>
                </a:solidFill>
                <a:latin typeface="Roboto Mono"/>
                <a:ea typeface="Roboto Mono"/>
                <a:cs typeface="Roboto Mono"/>
                <a:sym typeface="Roboto Mono"/>
              </a:rPr>
              <a:t>AWS Organizations does automatically create a service-linked role </a:t>
            </a:r>
            <a:r>
              <a:rPr lang="en" sz="900">
                <a:solidFill>
                  <a:schemeClr val="accent3"/>
                </a:solidFill>
                <a:latin typeface="Roboto Mono"/>
                <a:ea typeface="Roboto Mono"/>
                <a:cs typeface="Roboto Mono"/>
                <a:sym typeface="Roboto Mono"/>
              </a:rPr>
              <a:t>called </a:t>
            </a:r>
            <a:r>
              <a:rPr lang="en" sz="900" b="1">
                <a:solidFill>
                  <a:schemeClr val="accent3"/>
                </a:solidFill>
                <a:latin typeface="Roboto Mono"/>
                <a:ea typeface="Roboto Mono"/>
                <a:cs typeface="Roboto Mono"/>
                <a:sym typeface="Roboto Mono"/>
              </a:rPr>
              <a:t>AWSServiceRoleForOrganizations </a:t>
            </a:r>
            <a:r>
              <a:rPr lang="en" sz="800">
                <a:solidFill>
                  <a:schemeClr val="accent3"/>
                </a:solidFill>
                <a:latin typeface="Roboto Mono"/>
                <a:ea typeface="Roboto Mono"/>
                <a:cs typeface="Roboto Mono"/>
                <a:sym typeface="Roboto Mono"/>
              </a:rPr>
              <a:t>in invited member accounts to support integration between AWS Organizations and other AWS services.</a:t>
            </a:r>
            <a:endParaRPr sz="800">
              <a:solidFill>
                <a:srgbClr val="9900FF"/>
              </a:solidFill>
              <a:latin typeface="Roboto Mono"/>
              <a:ea typeface="Roboto Mono"/>
              <a:cs typeface="Roboto Mono"/>
              <a:sym typeface="Roboto Mono"/>
            </a:endParaRPr>
          </a:p>
          <a:p>
            <a:pPr marL="365760" lvl="0" indent="-187959" algn="l" rtl="0">
              <a:lnSpc>
                <a:spcPct val="115000"/>
              </a:lnSpc>
              <a:spcBef>
                <a:spcPts val="1000"/>
              </a:spcBef>
              <a:spcAft>
                <a:spcPts val="0"/>
              </a:spcAft>
              <a:buClr>
                <a:srgbClr val="9900FF"/>
              </a:buClr>
              <a:buSzPts val="800"/>
              <a:buFont typeface="Roboto Mono"/>
              <a:buChar char="-"/>
            </a:pPr>
            <a:r>
              <a:rPr lang="en" sz="800">
                <a:solidFill>
                  <a:srgbClr val="9900FF"/>
                </a:solidFill>
                <a:latin typeface="Roboto Mono"/>
                <a:ea typeface="Roboto Mono"/>
                <a:cs typeface="Roboto Mono"/>
                <a:sym typeface="Roboto Mono"/>
              </a:rPr>
              <a:t>If you have any service control policies (SCPs) attached to the root of the OU tree, </a:t>
            </a:r>
            <a:r>
              <a:rPr lang="en" sz="800" b="1">
                <a:solidFill>
                  <a:srgbClr val="9900FF"/>
                </a:solidFill>
                <a:latin typeface="Roboto Mono"/>
                <a:ea typeface="Roboto Mono"/>
                <a:cs typeface="Roboto Mono"/>
                <a:sym typeface="Roboto Mono"/>
              </a:rPr>
              <a:t>those SCPs immediately apply to</a:t>
            </a:r>
            <a:r>
              <a:rPr lang="en" sz="800">
                <a:solidFill>
                  <a:srgbClr val="9900FF"/>
                </a:solidFill>
                <a:latin typeface="Roboto Mono"/>
                <a:ea typeface="Roboto Mono"/>
                <a:cs typeface="Roboto Mono"/>
                <a:sym typeface="Roboto Mono"/>
              </a:rPr>
              <a:t> all users and roles in the invited account.</a:t>
            </a:r>
            <a:endParaRPr sz="800">
              <a:solidFill>
                <a:srgbClr val="9900FF"/>
              </a:solidFill>
              <a:latin typeface="Roboto Mono"/>
              <a:ea typeface="Roboto Mono"/>
              <a:cs typeface="Roboto Mono"/>
              <a:sym typeface="Roboto Mono"/>
            </a:endParaRPr>
          </a:p>
          <a:p>
            <a:pPr marL="365760" lvl="0" indent="-187959" algn="l" rtl="0">
              <a:lnSpc>
                <a:spcPct val="115000"/>
              </a:lnSpc>
              <a:spcBef>
                <a:spcPts val="1000"/>
              </a:spcBef>
              <a:spcAft>
                <a:spcPts val="0"/>
              </a:spcAft>
              <a:buClr>
                <a:srgbClr val="FF00FF"/>
              </a:buClr>
              <a:buSzPts val="800"/>
              <a:buFont typeface="Roboto Mono"/>
              <a:buChar char="-"/>
            </a:pPr>
            <a:r>
              <a:rPr lang="en" sz="800">
                <a:solidFill>
                  <a:srgbClr val="FF00FF"/>
                </a:solidFill>
                <a:latin typeface="Roboto Mono"/>
                <a:ea typeface="Roboto Mono"/>
                <a:cs typeface="Roboto Mono"/>
                <a:sym typeface="Roboto Mono"/>
              </a:rPr>
              <a:t>If you have enabled service trust for another AWS service for your organization, </a:t>
            </a:r>
            <a:r>
              <a:rPr lang="en" sz="800" b="1">
                <a:solidFill>
                  <a:srgbClr val="FF00FF"/>
                </a:solidFill>
                <a:latin typeface="Roboto Mono"/>
                <a:ea typeface="Roboto Mono"/>
                <a:cs typeface="Roboto Mono"/>
                <a:sym typeface="Roboto Mono"/>
              </a:rPr>
              <a:t>that trusted service can create service-linked roles </a:t>
            </a:r>
            <a:r>
              <a:rPr lang="en" sz="800">
                <a:solidFill>
                  <a:srgbClr val="FF00FF"/>
                </a:solidFill>
                <a:latin typeface="Roboto Mono"/>
                <a:ea typeface="Roboto Mono"/>
                <a:cs typeface="Roboto Mono"/>
                <a:sym typeface="Roboto Mono"/>
              </a:rPr>
              <a:t>or perform actions in any member account in the organization, including an invited account.</a:t>
            </a:r>
            <a:endParaRPr sz="800">
              <a:solidFill>
                <a:srgbClr val="FF00FF"/>
              </a:solidFill>
              <a:latin typeface="Roboto Mono"/>
              <a:ea typeface="Roboto Mono"/>
              <a:cs typeface="Roboto Mono"/>
              <a:sym typeface="Roboto Mono"/>
            </a:endParaRPr>
          </a:p>
        </p:txBody>
      </p:sp>
      <p:sp>
        <p:nvSpPr>
          <p:cNvPr id="235" name="Google Shape;235;p38"/>
          <p:cNvSpPr txBox="1"/>
          <p:nvPr/>
        </p:nvSpPr>
        <p:spPr>
          <a:xfrm>
            <a:off x="4499500" y="823200"/>
            <a:ext cx="3935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Roboto Mono"/>
                <a:ea typeface="Roboto Mono"/>
                <a:cs typeface="Roboto Mono"/>
                <a:sym typeface="Roboto Mono"/>
              </a:rPr>
              <a:t>Impact on an AWS Account That You Create in an Organization</a:t>
            </a:r>
            <a:endParaRPr>
              <a:solidFill>
                <a:srgbClr val="0000FF"/>
              </a:solidFill>
              <a:latin typeface="Roboto Mono"/>
              <a:ea typeface="Roboto Mono"/>
              <a:cs typeface="Roboto Mono"/>
              <a:sym typeface="Roboto Mono"/>
            </a:endParaRPr>
          </a:p>
          <a:p>
            <a:pPr marL="0" lvl="0" indent="0" algn="l" rtl="0">
              <a:spcBef>
                <a:spcPts val="0"/>
              </a:spcBef>
              <a:spcAft>
                <a:spcPts val="0"/>
              </a:spcAft>
              <a:buNone/>
            </a:pPr>
            <a:endParaRPr>
              <a:solidFill>
                <a:srgbClr val="0000FF"/>
              </a:solidFill>
              <a:latin typeface="Roboto Mono"/>
              <a:ea typeface="Roboto Mono"/>
              <a:cs typeface="Roboto Mono"/>
              <a:sym typeface="Roboto Mono"/>
            </a:endParaRPr>
          </a:p>
          <a:p>
            <a:pPr marL="365760" lvl="0" indent="-194309" algn="l" rtl="0">
              <a:lnSpc>
                <a:spcPct val="115000"/>
              </a:lnSpc>
              <a:spcBef>
                <a:spcPts val="0"/>
              </a:spcBef>
              <a:spcAft>
                <a:spcPts val="0"/>
              </a:spcAft>
              <a:buClr>
                <a:schemeClr val="accent3"/>
              </a:buClr>
              <a:buSzPts val="900"/>
              <a:buFont typeface="Roboto Mono"/>
              <a:buChar char="-"/>
            </a:pPr>
            <a:r>
              <a:rPr lang="en" sz="900">
                <a:latin typeface="Roboto Mono"/>
                <a:ea typeface="Roboto Mono"/>
                <a:cs typeface="Roboto Mono"/>
                <a:sym typeface="Roboto Mono"/>
              </a:rPr>
              <a:t>AWS Organizations creates the IAM role </a:t>
            </a:r>
            <a:r>
              <a:rPr lang="en" sz="900" b="1">
                <a:latin typeface="Roboto Mono"/>
                <a:ea typeface="Roboto Mono"/>
                <a:cs typeface="Roboto Mono"/>
                <a:sym typeface="Roboto Mono"/>
              </a:rPr>
              <a:t>OrganizationAccountAccessRole</a:t>
            </a:r>
            <a:r>
              <a:rPr lang="en" sz="900">
                <a:latin typeface="Roboto Mono"/>
                <a:ea typeface="Roboto Mono"/>
                <a:cs typeface="Roboto Mono"/>
                <a:sym typeface="Roboto Mono"/>
              </a:rPr>
              <a:t>. </a:t>
            </a:r>
            <a:endParaRPr sz="900">
              <a:solidFill>
                <a:schemeClr val="accent3"/>
              </a:solidFill>
              <a:latin typeface="Roboto Mono"/>
              <a:ea typeface="Roboto Mono"/>
              <a:cs typeface="Roboto Mono"/>
              <a:sym typeface="Roboto Mono"/>
            </a:endParaRPr>
          </a:p>
          <a:p>
            <a:pPr marL="365760" lvl="0" indent="-194309" algn="l" rtl="0">
              <a:lnSpc>
                <a:spcPct val="115000"/>
              </a:lnSpc>
              <a:spcBef>
                <a:spcPts val="1000"/>
              </a:spcBef>
              <a:spcAft>
                <a:spcPts val="0"/>
              </a:spcAft>
              <a:buClr>
                <a:schemeClr val="accent3"/>
              </a:buClr>
              <a:buSzPts val="900"/>
              <a:buFont typeface="Roboto Mono"/>
              <a:buChar char="-"/>
            </a:pPr>
            <a:r>
              <a:rPr lang="en" sz="900">
                <a:solidFill>
                  <a:schemeClr val="accent3"/>
                </a:solidFill>
                <a:latin typeface="Roboto Mono"/>
                <a:ea typeface="Roboto Mono"/>
                <a:cs typeface="Roboto Mono"/>
                <a:sym typeface="Roboto Mono"/>
              </a:rPr>
              <a:t>AWS Organizations creates a service-linked role called </a:t>
            </a:r>
            <a:r>
              <a:rPr lang="en" sz="900" b="1">
                <a:solidFill>
                  <a:schemeClr val="accent3"/>
                </a:solidFill>
                <a:latin typeface="Roboto Mono"/>
                <a:ea typeface="Roboto Mono"/>
                <a:cs typeface="Roboto Mono"/>
                <a:sym typeface="Roboto Mono"/>
              </a:rPr>
              <a:t>AWSServiceRoleForOrganizations</a:t>
            </a:r>
            <a:r>
              <a:rPr lang="en" sz="900">
                <a:solidFill>
                  <a:schemeClr val="accent3"/>
                </a:solidFill>
                <a:latin typeface="Roboto Mono"/>
                <a:ea typeface="Roboto Mono"/>
                <a:cs typeface="Roboto Mono"/>
                <a:sym typeface="Roboto Mono"/>
              </a:rPr>
              <a:t>. The account must have this role if your organization supports all features.</a:t>
            </a:r>
            <a:endParaRPr sz="900">
              <a:solidFill>
                <a:schemeClr val="accent3"/>
              </a:solidFill>
              <a:latin typeface="Roboto Mono"/>
              <a:ea typeface="Roboto Mono"/>
              <a:cs typeface="Roboto Mono"/>
              <a:sym typeface="Roboto Mono"/>
            </a:endParaRPr>
          </a:p>
          <a:p>
            <a:pPr marL="365760" lvl="0" indent="-194309" algn="l" rtl="0">
              <a:lnSpc>
                <a:spcPct val="115000"/>
              </a:lnSpc>
              <a:spcBef>
                <a:spcPts val="1000"/>
              </a:spcBef>
              <a:spcAft>
                <a:spcPts val="0"/>
              </a:spcAft>
              <a:buClr>
                <a:srgbClr val="9900FF"/>
              </a:buClr>
              <a:buSzPts val="900"/>
              <a:buFont typeface="Roboto Mono"/>
              <a:buChar char="-"/>
            </a:pPr>
            <a:r>
              <a:rPr lang="en" sz="900">
                <a:solidFill>
                  <a:srgbClr val="9900FF"/>
                </a:solidFill>
                <a:latin typeface="Roboto Mono"/>
                <a:ea typeface="Roboto Mono"/>
                <a:cs typeface="Roboto Mono"/>
                <a:sym typeface="Roboto Mono"/>
              </a:rPr>
              <a:t>If you have any SCPs attached to the root of the OU tree, those SCPs immediately apply to all users and roles in the created account. New accounts are added to the root OU by default.</a:t>
            </a:r>
            <a:endParaRPr sz="900">
              <a:solidFill>
                <a:srgbClr val="9900FF"/>
              </a:solidFill>
              <a:latin typeface="Roboto Mono"/>
              <a:ea typeface="Roboto Mono"/>
              <a:cs typeface="Roboto Mono"/>
              <a:sym typeface="Roboto Mono"/>
            </a:endParaRPr>
          </a:p>
          <a:p>
            <a:pPr marL="457200" lvl="0" indent="-285750" algn="l" rtl="0">
              <a:lnSpc>
                <a:spcPct val="115000"/>
              </a:lnSpc>
              <a:spcBef>
                <a:spcPts val="1000"/>
              </a:spcBef>
              <a:spcAft>
                <a:spcPts val="0"/>
              </a:spcAft>
              <a:buClr>
                <a:srgbClr val="FF00FF"/>
              </a:buClr>
              <a:buSzPts val="900"/>
              <a:buFont typeface="Roboto Mono"/>
              <a:buChar char="-"/>
            </a:pPr>
            <a:r>
              <a:rPr lang="en" sz="900">
                <a:solidFill>
                  <a:srgbClr val="FF00FF"/>
                </a:solidFill>
                <a:latin typeface="Roboto Mono"/>
                <a:ea typeface="Roboto Mono"/>
                <a:cs typeface="Roboto Mono"/>
                <a:sym typeface="Roboto Mono"/>
              </a:rPr>
              <a:t>If you have enabled service trust for another AWS service for your organization, </a:t>
            </a:r>
            <a:r>
              <a:rPr lang="en" sz="900" b="1">
                <a:solidFill>
                  <a:srgbClr val="FF00FF"/>
                </a:solidFill>
                <a:latin typeface="Roboto Mono"/>
                <a:ea typeface="Roboto Mono"/>
                <a:cs typeface="Roboto Mono"/>
                <a:sym typeface="Roboto Mono"/>
              </a:rPr>
              <a:t>that trusted service can create service-linked roles </a:t>
            </a:r>
            <a:r>
              <a:rPr lang="en" sz="900">
                <a:solidFill>
                  <a:srgbClr val="FF00FF"/>
                </a:solidFill>
                <a:latin typeface="Roboto Mono"/>
                <a:ea typeface="Roboto Mono"/>
                <a:cs typeface="Roboto Mono"/>
                <a:sym typeface="Roboto Mono"/>
              </a:rPr>
              <a:t>or perform actions in any member account in the organization, including an invited account.</a:t>
            </a:r>
            <a:endParaRPr sz="900">
              <a:solidFill>
                <a:srgbClr val="FF00FF"/>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sz="1000">
              <a:latin typeface="Roboto Mono"/>
              <a:ea typeface="Roboto Mono"/>
              <a:cs typeface="Roboto Mono"/>
              <a:sym typeface="Roboto Mono"/>
            </a:endParaRPr>
          </a:p>
          <a:p>
            <a:pPr marL="0" lvl="0" indent="0" algn="l" rtl="0">
              <a:spcBef>
                <a:spcPts val="1000"/>
              </a:spcBef>
              <a:spcAft>
                <a:spcPts val="0"/>
              </a:spcAft>
              <a:buNone/>
            </a:pPr>
            <a:endParaRPr sz="1000">
              <a:solidFill>
                <a:srgbClr val="0000FF"/>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dirty="0"/>
              <a:t>AWS Organizations </a:t>
            </a:r>
            <a:r>
              <a:rPr lang="en" sz="1800" dirty="0" smtClean="0"/>
              <a:t>- </a:t>
            </a:r>
            <a:r>
              <a:rPr lang="en" sz="1800" dirty="0"/>
              <a:t>Service Control Policy (SCP)</a:t>
            </a:r>
            <a:endParaRPr sz="1800" dirty="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000" dirty="0">
              <a:solidFill>
                <a:srgbClr val="999999"/>
              </a:solidFill>
              <a:latin typeface="Roboto Mono"/>
              <a:ea typeface="Roboto Mono"/>
              <a:cs typeface="Roboto Mono"/>
              <a:sym typeface="Roboto Mono"/>
            </a:endParaRPr>
          </a:p>
        </p:txBody>
      </p:sp>
      <p:sp>
        <p:nvSpPr>
          <p:cNvPr id="250" name="Google Shape;250;p40"/>
          <p:cNvSpPr txBox="1"/>
          <p:nvPr/>
        </p:nvSpPr>
        <p:spPr>
          <a:xfrm>
            <a:off x="43500" y="809925"/>
            <a:ext cx="8571000" cy="1158300"/>
          </a:xfrm>
          <a:prstGeom prst="rect">
            <a:avLst/>
          </a:prstGeom>
          <a:noFill/>
          <a:ln>
            <a:noFill/>
          </a:ln>
        </p:spPr>
        <p:txBody>
          <a:bodyPr spcFirstLastPara="1" wrap="square" lIns="0" tIns="91425" rIns="91425" bIns="91425" anchor="t" anchorCtr="0">
            <a:noAutofit/>
          </a:bodyPr>
          <a:lstStyle/>
          <a:p>
            <a:pPr marL="365760" lvl="0" indent="-200659" algn="l" rtl="0">
              <a:lnSpc>
                <a:spcPct val="115000"/>
              </a:lnSpc>
              <a:spcBef>
                <a:spcPts val="0"/>
              </a:spcBef>
              <a:spcAft>
                <a:spcPts val="0"/>
              </a:spcAft>
              <a:buSzPts val="1000"/>
              <a:buFont typeface="Roboto Mono"/>
              <a:buChar char="●"/>
            </a:pPr>
            <a:r>
              <a:rPr lang="en" sz="1000">
                <a:latin typeface="Roboto Mono"/>
                <a:ea typeface="Roboto Mono"/>
                <a:cs typeface="Roboto Mono"/>
                <a:sym typeface="Roboto Mono"/>
              </a:rPr>
              <a:t>SCPs offer central control over the maximum available permissions for all accounts in your organization, allowing you to ensure your accounts stay within your organization’s access control guidelines. </a:t>
            </a:r>
            <a:endParaRPr sz="1000">
              <a:latin typeface="Roboto Mono"/>
              <a:ea typeface="Roboto Mono"/>
              <a:cs typeface="Roboto Mono"/>
              <a:sym typeface="Roboto Mono"/>
            </a:endParaRPr>
          </a:p>
          <a:p>
            <a:pPr marL="365760" lvl="0" indent="-200659" algn="l" rtl="0">
              <a:lnSpc>
                <a:spcPct val="115000"/>
              </a:lnSpc>
              <a:spcBef>
                <a:spcPts val="0"/>
              </a:spcBef>
              <a:spcAft>
                <a:spcPts val="0"/>
              </a:spcAft>
              <a:buSzPts val="1000"/>
              <a:buFont typeface="Roboto Mono"/>
              <a:buChar char="●"/>
            </a:pPr>
            <a:r>
              <a:rPr lang="en" sz="1000">
                <a:latin typeface="Roboto Mono"/>
                <a:ea typeface="Roboto Mono"/>
                <a:cs typeface="Roboto Mono"/>
                <a:sym typeface="Roboto Mono"/>
              </a:rPr>
              <a:t>SCPs are available only in an organization that has all features enabled (not just consolidated billing). </a:t>
            </a:r>
            <a:endParaRPr sz="1000">
              <a:latin typeface="Roboto Mono"/>
              <a:ea typeface="Roboto Mono"/>
              <a:cs typeface="Roboto Mono"/>
              <a:sym typeface="Roboto Mono"/>
            </a:endParaRPr>
          </a:p>
          <a:p>
            <a:pPr marL="365760" lvl="0" indent="-200659" algn="l" rtl="0">
              <a:lnSpc>
                <a:spcPct val="115000"/>
              </a:lnSpc>
              <a:spcBef>
                <a:spcPts val="0"/>
              </a:spcBef>
              <a:spcAft>
                <a:spcPts val="0"/>
              </a:spcAft>
              <a:buSzPts val="1000"/>
              <a:buFont typeface="Roboto Mono"/>
              <a:buChar char="●"/>
            </a:pPr>
            <a:r>
              <a:rPr lang="en" sz="1000">
                <a:latin typeface="Roboto Mono"/>
                <a:ea typeface="Roboto Mono"/>
                <a:cs typeface="Roboto Mono"/>
                <a:sym typeface="Roboto Mono"/>
              </a:rPr>
              <a:t>SCPs are necessary but not sufficient for granting access in the accounts in your org. You still need to attach IAM policies to users and roles in your org's accounts to actually grant permissions to them.</a:t>
            </a:r>
            <a:endParaRPr sz="1000">
              <a:latin typeface="Roboto Mono"/>
              <a:ea typeface="Roboto Mono"/>
              <a:cs typeface="Roboto Mono"/>
              <a:sym typeface="Roboto Mono"/>
            </a:endParaRPr>
          </a:p>
          <a:p>
            <a:pPr marL="0" lvl="0" indent="0" algn="l" rtl="0">
              <a:lnSpc>
                <a:spcPct val="115000"/>
              </a:lnSpc>
              <a:spcBef>
                <a:spcPts val="0"/>
              </a:spcBef>
              <a:spcAft>
                <a:spcPts val="0"/>
              </a:spcAft>
              <a:buNone/>
            </a:pPr>
            <a:endParaRPr sz="1000">
              <a:latin typeface="Roboto Mono"/>
              <a:ea typeface="Roboto Mono"/>
              <a:cs typeface="Roboto Mono"/>
              <a:sym typeface="Roboto Mono"/>
            </a:endParaRPr>
          </a:p>
        </p:txBody>
      </p:sp>
      <p:sp>
        <p:nvSpPr>
          <p:cNvPr id="251" name="Google Shape;251;p40"/>
          <p:cNvSpPr txBox="1"/>
          <p:nvPr/>
        </p:nvSpPr>
        <p:spPr>
          <a:xfrm>
            <a:off x="43500" y="2024400"/>
            <a:ext cx="9022800" cy="1158300"/>
          </a:xfrm>
          <a:prstGeom prst="rect">
            <a:avLst/>
          </a:prstGeom>
          <a:noFill/>
          <a:ln>
            <a:noFill/>
          </a:ln>
        </p:spPr>
        <p:txBody>
          <a:bodyPr spcFirstLastPara="1" wrap="square" lIns="91425" tIns="91425" rIns="91425" bIns="91425" anchor="t" anchorCtr="0">
            <a:noAutofit/>
          </a:bodyPr>
          <a:lstStyle/>
          <a:p>
            <a:pPr marL="182880" marR="0" lvl="0" indent="-200659" algn="l" rtl="0">
              <a:lnSpc>
                <a:spcPct val="100000"/>
              </a:lnSpc>
              <a:spcBef>
                <a:spcPts val="0"/>
              </a:spcBef>
              <a:spcAft>
                <a:spcPts val="0"/>
              </a:spcAft>
              <a:buClr>
                <a:srgbClr val="3D85C6"/>
              </a:buClr>
              <a:buSzPts val="1000"/>
              <a:buFont typeface="Roboto Mono"/>
              <a:buChar char="●"/>
            </a:pPr>
            <a:r>
              <a:rPr lang="en" sz="1000">
                <a:solidFill>
                  <a:srgbClr val="3D85C6"/>
                </a:solidFill>
                <a:latin typeface="Roboto Mono"/>
                <a:ea typeface="Roboto Mono"/>
                <a:cs typeface="Roboto Mono"/>
                <a:sym typeface="Roboto Mono"/>
              </a:rPr>
              <a:t>Any account has only those permissions permitted by every parent above it. If a permission is blocked at any level above the account, either implicitly (by not being included in an Allow policy statement) or explicitly (by being included in a Deny policy statement), a user or role in the affected account can't use that permission, even if the account administrator attaches the AdministratorAccess IAM policy with */* permissions to the user.</a:t>
            </a:r>
            <a:endParaRPr sz="1000">
              <a:solidFill>
                <a:srgbClr val="3D85C6"/>
              </a:solidFill>
              <a:latin typeface="Roboto Mono"/>
              <a:ea typeface="Roboto Mono"/>
              <a:cs typeface="Roboto Mono"/>
              <a:sym typeface="Roboto Mono"/>
            </a:endParaRPr>
          </a:p>
          <a:p>
            <a:pPr marL="182880" marR="0" lvl="0" indent="-200659" algn="l" rtl="0">
              <a:lnSpc>
                <a:spcPct val="100000"/>
              </a:lnSpc>
              <a:spcBef>
                <a:spcPts val="0"/>
              </a:spcBef>
              <a:spcAft>
                <a:spcPts val="0"/>
              </a:spcAft>
              <a:buClr>
                <a:srgbClr val="3D85C6"/>
              </a:buClr>
              <a:buSzPts val="1000"/>
              <a:buFont typeface="Roboto Mono"/>
              <a:buChar char="●"/>
            </a:pPr>
            <a:r>
              <a:rPr lang="en" sz="1000">
                <a:solidFill>
                  <a:srgbClr val="3D85C6"/>
                </a:solidFill>
                <a:latin typeface="Roboto Mono"/>
                <a:ea typeface="Roboto Mono"/>
                <a:cs typeface="Roboto Mono"/>
                <a:sym typeface="Roboto Mono"/>
              </a:rPr>
              <a:t>An SCP never grants permissions. Instead, SCPs are JSON policies that specify the maximum permissions for an organization or OU.</a:t>
            </a:r>
            <a:endParaRPr sz="1000">
              <a:solidFill>
                <a:srgbClr val="3D85C6"/>
              </a:solidFill>
              <a:latin typeface="Roboto Mono"/>
              <a:ea typeface="Roboto Mono"/>
              <a:cs typeface="Roboto Mono"/>
              <a:sym typeface="Roboto Mono"/>
            </a:endParaRPr>
          </a:p>
          <a:p>
            <a:pPr marL="182880" marR="0" lvl="0" indent="-200659" algn="l" rtl="0">
              <a:lnSpc>
                <a:spcPct val="100000"/>
              </a:lnSpc>
              <a:spcBef>
                <a:spcPts val="0"/>
              </a:spcBef>
              <a:spcAft>
                <a:spcPts val="0"/>
              </a:spcAft>
              <a:buClr>
                <a:srgbClr val="3D85C6"/>
              </a:buClr>
              <a:buSzPts val="1000"/>
              <a:buFont typeface="Roboto Mono"/>
              <a:buChar char="●"/>
            </a:pPr>
            <a:r>
              <a:rPr lang="en" sz="1000">
                <a:solidFill>
                  <a:srgbClr val="3D85C6"/>
                </a:solidFill>
                <a:latin typeface="Roboto Mono"/>
                <a:ea typeface="Roboto Mono"/>
                <a:cs typeface="Roboto Mono"/>
                <a:sym typeface="Roboto Mono"/>
              </a:rPr>
              <a:t>A user without any IAM permission policies has no access at all, even if the applicable SCPs allow all services and all actions.</a:t>
            </a:r>
            <a:endParaRPr sz="1000">
              <a:solidFill>
                <a:srgbClr val="3D85C6"/>
              </a:solidFill>
              <a:latin typeface="Roboto Mono"/>
              <a:ea typeface="Roboto Mono"/>
              <a:cs typeface="Roboto Mono"/>
              <a:sym typeface="Roboto Mono"/>
            </a:endParaRPr>
          </a:p>
          <a:p>
            <a:pPr marL="182880" marR="0" lvl="0" indent="-200659" algn="l" rtl="0">
              <a:lnSpc>
                <a:spcPct val="100000"/>
              </a:lnSpc>
              <a:spcBef>
                <a:spcPts val="0"/>
              </a:spcBef>
              <a:spcAft>
                <a:spcPts val="0"/>
              </a:spcAft>
              <a:buClr>
                <a:srgbClr val="3D85C6"/>
              </a:buClr>
              <a:buSzPts val="1000"/>
              <a:buFont typeface="Roboto Mono"/>
              <a:buChar char="●"/>
            </a:pPr>
            <a:r>
              <a:rPr lang="en" sz="1000">
                <a:solidFill>
                  <a:srgbClr val="3D85C6"/>
                </a:solidFill>
                <a:latin typeface="Roboto Mono"/>
                <a:ea typeface="Roboto Mono"/>
                <a:cs typeface="Roboto Mono"/>
                <a:sym typeface="Roboto Mono"/>
              </a:rPr>
              <a:t>If a user or role has an IAM permission policy that grants access to an action that is also allowed by the applicable SCPs, the user or role can perform that action.</a:t>
            </a:r>
            <a:endParaRPr sz="1000">
              <a:solidFill>
                <a:srgbClr val="3D85C6"/>
              </a:solidFill>
              <a:latin typeface="Roboto Mono"/>
              <a:ea typeface="Roboto Mono"/>
              <a:cs typeface="Roboto Mono"/>
              <a:sym typeface="Roboto Mono"/>
            </a:endParaRPr>
          </a:p>
          <a:p>
            <a:pPr marL="182880" marR="0" lvl="0" indent="-200659" algn="l" rtl="0">
              <a:lnSpc>
                <a:spcPct val="100000"/>
              </a:lnSpc>
              <a:spcBef>
                <a:spcPts val="0"/>
              </a:spcBef>
              <a:spcAft>
                <a:spcPts val="0"/>
              </a:spcAft>
              <a:buClr>
                <a:srgbClr val="3D85C6"/>
              </a:buClr>
              <a:buSzPts val="1000"/>
              <a:buFont typeface="Roboto Mono"/>
              <a:buChar char="●"/>
            </a:pPr>
            <a:r>
              <a:rPr lang="en" sz="1000">
                <a:solidFill>
                  <a:srgbClr val="3D85C6"/>
                </a:solidFill>
                <a:latin typeface="Roboto Mono"/>
                <a:ea typeface="Roboto Mono"/>
                <a:cs typeface="Roboto Mono"/>
                <a:sym typeface="Roboto Mono"/>
              </a:rPr>
              <a:t>If a user or role has an IAM permission policy that grants access to an action that is either not allowed or explicitly denied by the applicable SCPs, the user or role can't perform that action.</a:t>
            </a:r>
            <a:endParaRPr sz="1000">
              <a:solidFill>
                <a:srgbClr val="3D85C6"/>
              </a:solidFill>
              <a:latin typeface="Roboto Mono"/>
              <a:ea typeface="Roboto Mono"/>
              <a:cs typeface="Roboto Mono"/>
              <a:sym typeface="Roboto Mono"/>
            </a:endParaRPr>
          </a:p>
          <a:p>
            <a:pPr marL="182880" marR="0" lvl="0" indent="-200659" algn="l" rtl="0">
              <a:lnSpc>
                <a:spcPct val="100000"/>
              </a:lnSpc>
              <a:spcBef>
                <a:spcPts val="0"/>
              </a:spcBef>
              <a:spcAft>
                <a:spcPts val="0"/>
              </a:spcAft>
              <a:buClr>
                <a:srgbClr val="3D85C6"/>
              </a:buClr>
              <a:buSzPts val="1000"/>
              <a:buFont typeface="Roboto Mono"/>
              <a:buChar char="●"/>
            </a:pPr>
            <a:r>
              <a:rPr lang="en" sz="1000">
                <a:solidFill>
                  <a:srgbClr val="3D85C6"/>
                </a:solidFill>
                <a:latin typeface="Roboto Mono"/>
                <a:ea typeface="Roboto Mono"/>
                <a:cs typeface="Roboto Mono"/>
                <a:sym typeface="Roboto Mono"/>
              </a:rPr>
              <a:t>SCPs affect all users and roles in attached accounts, including the root user.</a:t>
            </a:r>
            <a:endParaRPr sz="1000">
              <a:solidFill>
                <a:srgbClr val="3D85C6"/>
              </a:solidFill>
              <a:latin typeface="Roboto Mono"/>
              <a:ea typeface="Roboto Mono"/>
              <a:cs typeface="Roboto Mono"/>
              <a:sym typeface="Roboto Mono"/>
            </a:endParaRPr>
          </a:p>
          <a:p>
            <a:pPr marL="182880" marR="0" lvl="0" indent="-200659" algn="l" rtl="0">
              <a:lnSpc>
                <a:spcPct val="100000"/>
              </a:lnSpc>
              <a:spcBef>
                <a:spcPts val="0"/>
              </a:spcBef>
              <a:spcAft>
                <a:spcPts val="0"/>
              </a:spcAft>
              <a:buClr>
                <a:srgbClr val="3D85C6"/>
              </a:buClr>
              <a:buSzPts val="1000"/>
              <a:buFont typeface="Roboto Mono"/>
              <a:buChar char="●"/>
            </a:pPr>
            <a:r>
              <a:rPr lang="en" sz="1000">
                <a:solidFill>
                  <a:srgbClr val="3D85C6"/>
                </a:solidFill>
                <a:latin typeface="Roboto Mono"/>
                <a:ea typeface="Roboto Mono"/>
                <a:cs typeface="Roboto Mono"/>
                <a:sym typeface="Roboto Mono"/>
              </a:rPr>
              <a:t>SCPs do not affect any service-linked role.</a:t>
            </a:r>
            <a:endParaRPr sz="1000">
              <a:solidFill>
                <a:srgbClr val="3D85C6"/>
              </a:solidFill>
              <a:latin typeface="Roboto Mono"/>
              <a:ea typeface="Roboto Mono"/>
              <a:cs typeface="Roboto Mono"/>
              <a:sym typeface="Roboto Mono"/>
            </a:endParaRPr>
          </a:p>
          <a:p>
            <a:pPr marL="182880" marR="0" lvl="0" indent="-200659" algn="l" rtl="0">
              <a:lnSpc>
                <a:spcPct val="100000"/>
              </a:lnSpc>
              <a:spcBef>
                <a:spcPts val="0"/>
              </a:spcBef>
              <a:spcAft>
                <a:spcPts val="0"/>
              </a:spcAft>
              <a:buClr>
                <a:srgbClr val="3D85C6"/>
              </a:buClr>
              <a:buSzPts val="1000"/>
              <a:buFont typeface="Roboto Mono"/>
              <a:buChar char="●"/>
            </a:pPr>
            <a:r>
              <a:rPr lang="en" sz="1000">
                <a:solidFill>
                  <a:srgbClr val="3D85C6"/>
                </a:solidFill>
                <a:latin typeface="Roboto Mono"/>
                <a:ea typeface="Roboto Mono"/>
                <a:cs typeface="Roboto Mono"/>
                <a:sym typeface="Roboto Mono"/>
              </a:rPr>
              <a:t>SCPs affect only principals that are managed by accounts that are part of the organization. They don't affect users or roles from accounts outside the organization.</a:t>
            </a:r>
            <a:endParaRPr sz="1000">
              <a:solidFill>
                <a:srgbClr val="3D85C6"/>
              </a:solidFill>
              <a:latin typeface="Roboto Mono"/>
              <a:ea typeface="Roboto Mono"/>
              <a:cs typeface="Roboto Mono"/>
              <a:sym typeface="Roboto Mono"/>
            </a:endParaRPr>
          </a:p>
          <a:p>
            <a:pPr marL="182880" marR="0" lvl="0" indent="-200659" algn="l" rtl="0">
              <a:lnSpc>
                <a:spcPct val="100000"/>
              </a:lnSpc>
              <a:spcBef>
                <a:spcPts val="0"/>
              </a:spcBef>
              <a:spcAft>
                <a:spcPts val="0"/>
              </a:spcAft>
              <a:buClr>
                <a:srgbClr val="3D85C6"/>
              </a:buClr>
              <a:buSzPts val="1000"/>
              <a:buFont typeface="Roboto Mono"/>
              <a:buChar char="●"/>
            </a:pPr>
            <a:r>
              <a:rPr lang="en" sz="1000">
                <a:solidFill>
                  <a:srgbClr val="3D85C6"/>
                </a:solidFill>
                <a:latin typeface="Roboto Mono"/>
                <a:ea typeface="Roboto Mono"/>
                <a:cs typeface="Roboto Mono"/>
                <a:sym typeface="Roboto Mono"/>
              </a:rPr>
              <a:t>When you disable the SCP policy type in a root, all SCPs are automatically detached from all entities in that root.</a:t>
            </a:r>
            <a:endParaRPr sz="1000">
              <a:solidFill>
                <a:srgbClr val="3D85C6"/>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408025" y="883175"/>
            <a:ext cx="2747874" cy="1406050"/>
          </a:xfrm>
          <a:prstGeom prst="rect">
            <a:avLst/>
          </a:prstGeom>
          <a:noFill/>
          <a:ln>
            <a:noFill/>
          </a:ln>
        </p:spPr>
      </p:pic>
      <p:sp>
        <p:nvSpPr>
          <p:cNvPr id="257" name="Google Shape;257;p41"/>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dirty="0"/>
              <a:t>AWS Organizations </a:t>
            </a:r>
            <a:r>
              <a:rPr lang="en" sz="1800" dirty="0" smtClean="0"/>
              <a:t>- </a:t>
            </a:r>
            <a:r>
              <a:rPr lang="en" sz="1800" dirty="0"/>
              <a:t>How SCPs work</a:t>
            </a:r>
            <a:endParaRPr sz="1800" dirty="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000" dirty="0">
              <a:solidFill>
                <a:srgbClr val="999999"/>
              </a:solidFill>
              <a:latin typeface="Roboto Mono"/>
              <a:ea typeface="Roboto Mono"/>
              <a:cs typeface="Roboto Mono"/>
              <a:sym typeface="Roboto Mono"/>
            </a:endParaRPr>
          </a:p>
        </p:txBody>
      </p:sp>
      <p:sp>
        <p:nvSpPr>
          <p:cNvPr id="258" name="Google Shape;258;p41"/>
          <p:cNvSpPr txBox="1"/>
          <p:nvPr/>
        </p:nvSpPr>
        <p:spPr>
          <a:xfrm>
            <a:off x="3348975" y="703300"/>
            <a:ext cx="5707500" cy="1406100"/>
          </a:xfrm>
          <a:prstGeom prst="rect">
            <a:avLst/>
          </a:prstGeom>
          <a:noFill/>
          <a:ln>
            <a:noFill/>
          </a:ln>
        </p:spPr>
        <p:txBody>
          <a:bodyPr spcFirstLastPara="1" wrap="square" lIns="0" tIns="91425" rIns="91425" bIns="91425" anchor="t" anchorCtr="0">
            <a:noAutofit/>
          </a:bodyPr>
          <a:lstStyle/>
          <a:p>
            <a:pPr marL="274320" lvl="0" indent="-109220" algn="l" rtl="0">
              <a:spcBef>
                <a:spcPts val="0"/>
              </a:spcBef>
              <a:spcAft>
                <a:spcPts val="0"/>
              </a:spcAft>
              <a:buSzPts val="1000"/>
              <a:buFont typeface="Roboto Mono"/>
              <a:buAutoNum type="arabicPeriod"/>
            </a:pPr>
            <a:r>
              <a:rPr lang="en" sz="1000">
                <a:latin typeface="Roboto Mono"/>
                <a:ea typeface="Roboto Mono"/>
                <a:cs typeface="Roboto Mono"/>
                <a:sym typeface="Roboto Mono"/>
              </a:rPr>
              <a:t>Because the root's OU doesn't allow D or E, nothing in the root or any of its children can use them, including the parent OU.</a:t>
            </a:r>
            <a:endParaRPr sz="1000">
              <a:latin typeface="Roboto Mono"/>
              <a:ea typeface="Roboto Mono"/>
              <a:cs typeface="Roboto Mono"/>
              <a:sym typeface="Roboto Mono"/>
            </a:endParaRPr>
          </a:p>
          <a:p>
            <a:pPr marL="274320" lvl="0" indent="-109220" algn="l" rtl="0">
              <a:spcBef>
                <a:spcPts val="0"/>
              </a:spcBef>
              <a:spcAft>
                <a:spcPts val="0"/>
              </a:spcAft>
              <a:buSzPts val="1000"/>
              <a:buFont typeface="Roboto Mono"/>
              <a:buAutoNum type="arabicPeriod"/>
            </a:pPr>
            <a:r>
              <a:rPr lang="en" sz="1000">
                <a:latin typeface="Roboto Mono"/>
                <a:ea typeface="Roboto Mono"/>
                <a:cs typeface="Roboto Mono"/>
                <a:sym typeface="Roboto Mono"/>
              </a:rPr>
              <a:t>Also, because the OU's SCP doesn't allow A or B, those permissions are blocked for the parent OU and any of its children. However, other OUs under the root that are peers to the parent OU could allow A and B.</a:t>
            </a:r>
            <a:endParaRPr sz="1000">
              <a:latin typeface="Roboto Mono"/>
              <a:ea typeface="Roboto Mono"/>
              <a:cs typeface="Roboto Mono"/>
              <a:sym typeface="Roboto Mono"/>
            </a:endParaRPr>
          </a:p>
          <a:p>
            <a:pPr marL="274320" lvl="0" indent="-109220" algn="l" rtl="0">
              <a:spcBef>
                <a:spcPts val="0"/>
              </a:spcBef>
              <a:spcAft>
                <a:spcPts val="0"/>
              </a:spcAft>
              <a:buSzPts val="1000"/>
              <a:buFont typeface="Roboto Mono"/>
              <a:buAutoNum type="arabicPeriod"/>
            </a:pPr>
            <a:endParaRPr sz="1000">
              <a:latin typeface="Roboto Mono"/>
              <a:ea typeface="Roboto Mono"/>
              <a:cs typeface="Roboto Mono"/>
              <a:sym typeface="Roboto Mono"/>
            </a:endParaRPr>
          </a:p>
          <a:p>
            <a:pPr marL="274320" lvl="0" indent="-109220" algn="l" rtl="0">
              <a:spcBef>
                <a:spcPts val="0"/>
              </a:spcBef>
              <a:spcAft>
                <a:spcPts val="0"/>
              </a:spcAft>
              <a:buSzPts val="1000"/>
              <a:buFont typeface="Roboto Mono"/>
              <a:buAutoNum type="arabicPeriod"/>
            </a:pPr>
            <a:endParaRPr sz="1000">
              <a:latin typeface="Roboto Mono"/>
              <a:ea typeface="Roboto Mono"/>
              <a:cs typeface="Roboto Mono"/>
              <a:sym typeface="Roboto Mono"/>
            </a:endParaRPr>
          </a:p>
        </p:txBody>
      </p:sp>
      <p:sp>
        <p:nvSpPr>
          <p:cNvPr id="259" name="Google Shape;259;p41"/>
          <p:cNvSpPr txBox="1"/>
          <p:nvPr/>
        </p:nvSpPr>
        <p:spPr>
          <a:xfrm>
            <a:off x="76200" y="2209800"/>
            <a:ext cx="8877300" cy="3000000"/>
          </a:xfrm>
          <a:prstGeom prst="rect">
            <a:avLst/>
          </a:prstGeom>
          <a:noFill/>
          <a:ln>
            <a:noFill/>
          </a:ln>
        </p:spPr>
        <p:txBody>
          <a:bodyPr spcFirstLastPara="1" wrap="square" lIns="0" tIns="91425" rIns="91425" bIns="91425" anchor="t" anchorCtr="0">
            <a:noAutofit/>
          </a:bodyPr>
          <a:lstStyle/>
          <a:p>
            <a:pPr marL="274320" lvl="0" indent="-109220" algn="l" rtl="0">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When you attach SCPs to the root, OUs, or directly to accounts, all policies that affect a given account are evaluated together using the same rules that govern IAM permission policies</a:t>
            </a:r>
            <a:endParaRPr sz="1000">
              <a:latin typeface="Roboto Mono"/>
              <a:ea typeface="Roboto Mono"/>
              <a:cs typeface="Roboto Mono"/>
              <a:sym typeface="Roboto Mono"/>
            </a:endParaRPr>
          </a:p>
          <a:p>
            <a:pPr marL="274320" lvl="0" indent="-109220" algn="l" rtl="0">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Any action that has an explicit Deny in an SCP can't be delegated to users or roles in the affected accounts. </a:t>
            </a:r>
            <a:endParaRPr sz="1000">
              <a:latin typeface="Roboto Mono"/>
              <a:ea typeface="Roboto Mono"/>
              <a:cs typeface="Roboto Mono"/>
              <a:sym typeface="Roboto Mono"/>
            </a:endParaRPr>
          </a:p>
          <a:p>
            <a:pPr marL="274320" lvl="0" indent="-109220" algn="l" rtl="0">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An explicit Deny statement overrides any Allow that other SCPs might grant. </a:t>
            </a:r>
            <a:endParaRPr sz="1000">
              <a:latin typeface="Roboto Mono"/>
              <a:ea typeface="Roboto Mono"/>
              <a:cs typeface="Roboto Mono"/>
              <a:sym typeface="Roboto Mono"/>
            </a:endParaRPr>
          </a:p>
          <a:p>
            <a:pPr marL="274320" lvl="0" indent="-109220" algn="l" rtl="0">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Any action that has an explicit Allow in an SCP (such as the default "*" SCP or by any other SCP that calls out a specific service or action) can be delegated to users and roles in the affected accounts. </a:t>
            </a:r>
            <a:endParaRPr sz="1000">
              <a:latin typeface="Roboto Mono"/>
              <a:ea typeface="Roboto Mono"/>
              <a:cs typeface="Roboto Mono"/>
              <a:sym typeface="Roboto Mono"/>
            </a:endParaRPr>
          </a:p>
          <a:p>
            <a:pPr marL="274320" lvl="0" indent="-109220" algn="l" rtl="0">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Any action that isn't explicitly allowed by an SCP is implicitly denied and can't be delegated to users or roles in the affected accounts.</a:t>
            </a:r>
            <a:endParaRPr sz="1000">
              <a:latin typeface="Roboto Mono"/>
              <a:ea typeface="Roboto Mono"/>
              <a:cs typeface="Roboto Mono"/>
              <a:sym typeface="Roboto Mono"/>
            </a:endParaRPr>
          </a:p>
          <a:p>
            <a:pPr marL="457200" lvl="0" indent="0" algn="l" rtl="0">
              <a:lnSpc>
                <a:spcPct val="115000"/>
              </a:lnSpc>
              <a:spcBef>
                <a:spcPts val="0"/>
              </a:spcBef>
              <a:spcAft>
                <a:spcPts val="0"/>
              </a:spcAft>
              <a:buNone/>
            </a:pPr>
            <a:endParaRPr sz="1000">
              <a:latin typeface="Roboto Mono"/>
              <a:ea typeface="Roboto Mono"/>
              <a:cs typeface="Roboto Mono"/>
              <a:sym typeface="Roboto Mono"/>
            </a:endParaRPr>
          </a:p>
          <a:p>
            <a:pPr marL="457200" lvl="0" indent="-292100" algn="l" rtl="0">
              <a:lnSpc>
                <a:spcPct val="115000"/>
              </a:lnSpc>
              <a:spcBef>
                <a:spcPts val="0"/>
              </a:spcBef>
              <a:spcAft>
                <a:spcPts val="0"/>
              </a:spcAft>
              <a:buSzPts val="1000"/>
              <a:buFont typeface="Roboto Mono"/>
              <a:buChar char="●"/>
            </a:pPr>
            <a:r>
              <a:rPr lang="en" sz="1000">
                <a:latin typeface="Roboto Mono"/>
                <a:ea typeface="Roboto Mono"/>
                <a:cs typeface="Roboto Mono"/>
                <a:sym typeface="Roboto Mono"/>
              </a:rPr>
              <a:t>By default, an SCP named FullAWSAccess is attached to every root, OU, and account. This default SCP allows all actions and all services. So in a new organization, until you start creating or manipulating the SCPs, all of your existing IAM permissions continue to operate as they did. </a:t>
            </a:r>
            <a:endParaRPr sz="1000">
              <a:latin typeface="Roboto Mono"/>
              <a:ea typeface="Roboto Mono"/>
              <a:cs typeface="Roboto Mono"/>
              <a:sym typeface="Roboto Mono"/>
            </a:endParaRPr>
          </a:p>
          <a:p>
            <a:pPr marL="457200" lvl="0" indent="-292100" algn="l" rtl="0">
              <a:lnSpc>
                <a:spcPct val="115000"/>
              </a:lnSpc>
              <a:spcBef>
                <a:spcPts val="0"/>
              </a:spcBef>
              <a:spcAft>
                <a:spcPts val="0"/>
              </a:spcAft>
              <a:buSzPts val="1000"/>
              <a:buFont typeface="Roboto Mono"/>
              <a:buChar char="●"/>
            </a:pPr>
            <a:r>
              <a:rPr lang="en" sz="1000">
                <a:latin typeface="Roboto Mono"/>
                <a:ea typeface="Roboto Mono"/>
                <a:cs typeface="Roboto Mono"/>
                <a:sym typeface="Roboto Mono"/>
              </a:rPr>
              <a:t>As soon as you apply a new or modified SCP to a root or OU that contains an account, the permissions that your users have in that account become filtered by the SCP. Permissions that used to work might now be denied if they're not allowed by the SCP at every level of the hierarchy down to the specified account.</a:t>
            </a:r>
            <a:endParaRPr sz="1000">
              <a:latin typeface="Roboto Mono"/>
              <a:ea typeface="Roboto Mono"/>
              <a:cs typeface="Roboto Mono"/>
              <a:sym typeface="Roboto Mono"/>
            </a:endParaRPr>
          </a:p>
          <a:p>
            <a:pPr marL="0" lvl="0" indent="0" algn="l" rtl="0">
              <a:lnSpc>
                <a:spcPct val="115000"/>
              </a:lnSpc>
              <a:spcBef>
                <a:spcPts val="0"/>
              </a:spcBef>
              <a:spcAft>
                <a:spcPts val="0"/>
              </a:spcAft>
              <a:buNone/>
            </a:pP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dirty="0"/>
              <a:t>AWS Organizations </a:t>
            </a:r>
            <a:r>
              <a:rPr lang="en" sz="1800" dirty="0" smtClean="0"/>
              <a:t>- </a:t>
            </a:r>
            <a:r>
              <a:rPr lang="en" sz="1800" dirty="0"/>
              <a:t>Allow vs Denylist</a:t>
            </a:r>
            <a:endParaRPr sz="1800" dirty="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000" dirty="0">
              <a:solidFill>
                <a:srgbClr val="999999"/>
              </a:solidFill>
              <a:latin typeface="Roboto Mono"/>
              <a:ea typeface="Roboto Mono"/>
              <a:cs typeface="Roboto Mono"/>
              <a:sym typeface="Roboto Mono"/>
            </a:endParaRPr>
          </a:p>
        </p:txBody>
      </p:sp>
      <p:sp>
        <p:nvSpPr>
          <p:cNvPr id="265" name="Google Shape;265;p42"/>
          <p:cNvSpPr txBox="1"/>
          <p:nvPr/>
        </p:nvSpPr>
        <p:spPr>
          <a:xfrm>
            <a:off x="152400" y="838200"/>
            <a:ext cx="5146200" cy="1945800"/>
          </a:xfrm>
          <a:prstGeom prst="rect">
            <a:avLst/>
          </a:prstGeom>
          <a:noFill/>
          <a:ln>
            <a:noFill/>
          </a:ln>
        </p:spPr>
        <p:txBody>
          <a:bodyPr spcFirstLastPara="1" wrap="square" lIns="0" tIns="91425" rIns="91425" bIns="91425" anchor="t" anchorCtr="0">
            <a:noAutofit/>
          </a:bodyPr>
          <a:lstStyle/>
          <a:p>
            <a:pPr marL="274320" lvl="0" indent="-109220" algn="l" rtl="0">
              <a:spcBef>
                <a:spcPts val="0"/>
              </a:spcBef>
              <a:spcAft>
                <a:spcPts val="0"/>
              </a:spcAft>
              <a:buSzPts val="1000"/>
              <a:buFont typeface="Roboto Mono"/>
              <a:buChar char="●"/>
            </a:pPr>
            <a:r>
              <a:rPr lang="en" sz="1000" b="1">
                <a:solidFill>
                  <a:srgbClr val="0000FF"/>
                </a:solidFill>
                <a:latin typeface="Roboto Mono"/>
                <a:ea typeface="Roboto Mono"/>
                <a:cs typeface="Roboto Mono"/>
                <a:sym typeface="Roboto Mono"/>
              </a:rPr>
              <a:t>A deny list</a:t>
            </a:r>
            <a:r>
              <a:rPr lang="en" sz="1000">
                <a:latin typeface="Roboto Mono"/>
                <a:ea typeface="Roboto Mono"/>
                <a:cs typeface="Roboto Mono"/>
                <a:sym typeface="Roboto Mono"/>
              </a:rPr>
              <a:t> (default) – actions are allowed by default, and you specify what services and actions are prohibited </a:t>
            </a:r>
            <a:endParaRPr sz="1000">
              <a:latin typeface="Roboto Mono"/>
              <a:ea typeface="Roboto Mono"/>
              <a:cs typeface="Roboto Mono"/>
              <a:sym typeface="Roboto Mono"/>
            </a:endParaRPr>
          </a:p>
          <a:p>
            <a:pPr marL="274320" lvl="0" indent="-109220" algn="l" rtl="0">
              <a:spcBef>
                <a:spcPts val="0"/>
              </a:spcBef>
              <a:spcAft>
                <a:spcPts val="0"/>
              </a:spcAft>
              <a:buSzPts val="1000"/>
              <a:buFont typeface="Roboto Mono"/>
              <a:buChar char="●"/>
            </a:pPr>
            <a:r>
              <a:rPr lang="en" sz="1000" b="1">
                <a:solidFill>
                  <a:srgbClr val="0000FF"/>
                </a:solidFill>
                <a:latin typeface="Roboto Mono"/>
                <a:ea typeface="Roboto Mono"/>
                <a:cs typeface="Roboto Mono"/>
                <a:sym typeface="Roboto Mono"/>
              </a:rPr>
              <a:t>An allow list</a:t>
            </a:r>
            <a:r>
              <a:rPr lang="en" sz="1000">
                <a:latin typeface="Roboto Mono"/>
                <a:ea typeface="Roboto Mono"/>
                <a:cs typeface="Roboto Mono"/>
                <a:sym typeface="Roboto Mono"/>
              </a:rPr>
              <a:t> – actions are prohibited by default, and you specify what services and actions are allowed</a:t>
            </a: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AWS Organizations attaches an AWS managed SCP named </a:t>
            </a:r>
            <a:r>
              <a:rPr lang="en" sz="1000" b="1">
                <a:latin typeface="Roboto Mono"/>
                <a:ea typeface="Roboto Mono"/>
                <a:cs typeface="Roboto Mono"/>
                <a:sym typeface="Roboto Mono"/>
              </a:rPr>
              <a:t>FullAWSAccess</a:t>
            </a:r>
            <a:r>
              <a:rPr lang="en" sz="1000">
                <a:latin typeface="Roboto Mono"/>
                <a:ea typeface="Roboto Mono"/>
                <a:cs typeface="Roboto Mono"/>
                <a:sym typeface="Roboto Mono"/>
              </a:rPr>
              <a:t> to every root and OU when it's created. This policy allows all services and actions.</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This policy enables account administrators to delegate permissions for any service or action until you create and attach an SCP that denies some access.</a:t>
            </a: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p:txBody>
      </p:sp>
      <p:sp>
        <p:nvSpPr>
          <p:cNvPr id="266" name="Google Shape;266;p42"/>
          <p:cNvSpPr txBox="1"/>
          <p:nvPr/>
        </p:nvSpPr>
        <p:spPr>
          <a:xfrm>
            <a:off x="5461000" y="98075"/>
            <a:ext cx="3520800" cy="35466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"Version": "2012-10-17",</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"Statement":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"Sid": "AllowsAllActions",</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"Effect": "Allow",</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"Action":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"Resource":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"Sid": "DenyDynamoDB",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"Effect": "Deny",</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"Action": "dynamodb:*",</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"Resource":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The organization administrator can detach the FullAWSAccess policy and attach this one instead. This SCP still allows all other services and their actions.</a:t>
            </a: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p:txBody>
      </p:sp>
      <p:sp>
        <p:nvSpPr>
          <p:cNvPr id="267" name="Google Shape;267;p42"/>
          <p:cNvSpPr txBox="1"/>
          <p:nvPr/>
        </p:nvSpPr>
        <p:spPr>
          <a:xfrm>
            <a:off x="2401700" y="2702300"/>
            <a:ext cx="3000000" cy="2278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Mono"/>
                <a:ea typeface="Roboto Mono"/>
                <a:cs typeface="Roboto Mono"/>
                <a:sym typeface="Roboto Mono"/>
              </a:rPr>
              <a:t>You could also configure this by leaving the FullAWSAccess policy in place and then attaching a second policy that has only the Deny statement in it, as shown here.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"Version": "2012-10-17",</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"Statement":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"Effect": "Deny",</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"Action": "dynamodb:*",</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"Resource":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68" name="Google Shape;268;p42"/>
          <p:cNvSpPr txBox="1"/>
          <p:nvPr/>
        </p:nvSpPr>
        <p:spPr>
          <a:xfrm>
            <a:off x="152400" y="2743200"/>
            <a:ext cx="2342400" cy="12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An explicit Deny overrides an explicit Allow, which overrides the default implicit Deny</a:t>
            </a:r>
            <a:endParaRPr>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p:txBody>
      </p:sp>
      <p:sp>
        <p:nvSpPr>
          <p:cNvPr id="269" name="Google Shape;269;p42"/>
          <p:cNvSpPr txBox="1"/>
          <p:nvPr/>
        </p:nvSpPr>
        <p:spPr>
          <a:xfrm>
            <a:off x="5748850" y="3759200"/>
            <a:ext cx="3000000" cy="12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0000"/>
                </a:solidFill>
                <a:latin typeface="Roboto Mono"/>
                <a:ea typeface="Roboto Mono"/>
                <a:cs typeface="Roboto Mono"/>
                <a:sym typeface="Roboto Mono"/>
              </a:rPr>
              <a:t>Using SCPs as an Allow List:</a:t>
            </a:r>
            <a:endParaRPr sz="1000" b="1">
              <a:solidFill>
                <a:srgbClr val="FF0000"/>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FF0000"/>
                </a:solidFill>
                <a:latin typeface="Roboto Mono"/>
                <a:ea typeface="Roboto Mono"/>
                <a:cs typeface="Roboto Mono"/>
                <a:sym typeface="Roboto Mono"/>
              </a:rPr>
              <a:t>To use SCPs as an allow list, you must </a:t>
            </a:r>
            <a:r>
              <a:rPr lang="en" sz="1000" b="1">
                <a:solidFill>
                  <a:srgbClr val="FF0000"/>
                </a:solidFill>
                <a:latin typeface="Roboto Mono"/>
                <a:ea typeface="Roboto Mono"/>
                <a:cs typeface="Roboto Mono"/>
                <a:sym typeface="Roboto Mono"/>
              </a:rPr>
              <a:t>replace the AWS managed FullAWSAccess SCP </a:t>
            </a:r>
            <a:r>
              <a:rPr lang="en" sz="1000">
                <a:solidFill>
                  <a:srgbClr val="FF0000"/>
                </a:solidFill>
                <a:latin typeface="Roboto Mono"/>
                <a:ea typeface="Roboto Mono"/>
                <a:cs typeface="Roboto Mono"/>
                <a:sym typeface="Roboto Mono"/>
              </a:rPr>
              <a:t>with an SCP that explicitly permits only those services and actions that you want to allow.</a:t>
            </a:r>
            <a:endParaRPr sz="10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sz="1000">
              <a:solidFill>
                <a:srgbClr val="FF0000"/>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3"/>
          <p:cNvPicPr preferRelativeResize="0"/>
          <p:nvPr/>
        </p:nvPicPr>
        <p:blipFill>
          <a:blip r:embed="rId3">
            <a:alphaModFix/>
          </a:blip>
          <a:stretch>
            <a:fillRect/>
          </a:stretch>
        </p:blipFill>
        <p:spPr>
          <a:xfrm>
            <a:off x="152400" y="152400"/>
            <a:ext cx="3398831"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CloudFormation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7"/>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CloudFormation Best practices</a:t>
            </a:r>
            <a:endParaRPr sz="1800"/>
          </a:p>
          <a:p>
            <a:pPr marL="0" lvl="0" indent="0" algn="l" rtl="0">
              <a:lnSpc>
                <a:spcPct val="100000"/>
              </a:lnSpc>
              <a:spcBef>
                <a:spcPts val="0"/>
              </a:spcBef>
              <a:spcAft>
                <a:spcPts val="0"/>
              </a:spcAft>
              <a:buNone/>
            </a:pPr>
            <a:r>
              <a:rPr lang="en" sz="1100" b="0" u="sng">
                <a:solidFill>
                  <a:schemeClr val="hlink"/>
                </a:solidFill>
                <a:latin typeface="Roboto Mono"/>
                <a:ea typeface="Roboto Mono"/>
                <a:cs typeface="Roboto Mono"/>
                <a:sym typeface="Roboto Mono"/>
                <a:hlinkClick r:id="rId3"/>
              </a:rPr>
              <a:t>https://docs.aws.amazon.com/AWSCloudFormation/latest/UserGuide/best-practices.html</a:t>
            </a:r>
            <a:endParaRPr sz="1800">
              <a:latin typeface="Roboto Mono"/>
              <a:ea typeface="Roboto Mono"/>
              <a:cs typeface="Roboto Mono"/>
              <a:sym typeface="Roboto Mono"/>
            </a:endParaRPr>
          </a:p>
        </p:txBody>
      </p:sp>
      <p:sp>
        <p:nvSpPr>
          <p:cNvPr id="322" name="Google Shape;322;p47"/>
          <p:cNvSpPr txBox="1"/>
          <p:nvPr/>
        </p:nvSpPr>
        <p:spPr>
          <a:xfrm>
            <a:off x="76200" y="9906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44444"/>
                </a:solidFill>
                <a:highlight>
                  <a:srgbClr val="FFFFFF"/>
                </a:highlight>
                <a:latin typeface="Roboto Mono"/>
                <a:ea typeface="Roboto Mono"/>
                <a:cs typeface="Roboto Mono"/>
                <a:sym typeface="Roboto Mono"/>
              </a:rPr>
              <a:t>Planning and organizing</a:t>
            </a:r>
            <a:endParaRPr sz="1100" b="1">
              <a:solidFill>
                <a:srgbClr val="444444"/>
              </a:solidFill>
              <a:highlight>
                <a:srgbClr val="FFFFFF"/>
              </a:highlight>
              <a:latin typeface="Roboto Mono"/>
              <a:ea typeface="Roboto Mono"/>
              <a:cs typeface="Roboto Mono"/>
              <a:sym typeface="Roboto Mono"/>
            </a:endParaRPr>
          </a:p>
          <a:p>
            <a:pPr marL="457200" lvl="0" indent="-298450" algn="l" rtl="0">
              <a:lnSpc>
                <a:spcPct val="150000"/>
              </a:lnSpc>
              <a:spcBef>
                <a:spcPts val="1200"/>
              </a:spcBef>
              <a:spcAft>
                <a:spcPts val="0"/>
              </a:spcAft>
              <a:buClr>
                <a:srgbClr val="4A86E8"/>
              </a:buClr>
              <a:buSzPts val="1100"/>
              <a:buFont typeface="Roboto Mono"/>
              <a:buChar char="●"/>
            </a:pPr>
            <a:r>
              <a:rPr lang="en" sz="1100">
                <a:solidFill>
                  <a:srgbClr val="4A86E8"/>
                </a:solidFill>
                <a:highlight>
                  <a:srgbClr val="FFFFFF"/>
                </a:highlight>
                <a:uFill>
                  <a:noFill/>
                </a:uFill>
                <a:latin typeface="Roboto Mono"/>
                <a:ea typeface="Roboto Mono"/>
                <a:cs typeface="Roboto Mono"/>
                <a:sym typeface="Roboto Mono"/>
                <a:hlinkClick r:id="rId4"/>
              </a:rPr>
              <a:t>Organize Your Stacks By Lifecycle and Ownership</a:t>
            </a:r>
            <a:endParaRPr sz="1100">
              <a:solidFill>
                <a:srgbClr val="4A86E8"/>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4A86E8"/>
              </a:buClr>
              <a:buSzPts val="1100"/>
              <a:buFont typeface="Roboto Mono"/>
              <a:buChar char="●"/>
            </a:pPr>
            <a:r>
              <a:rPr lang="en" sz="1100">
                <a:solidFill>
                  <a:srgbClr val="4A86E8"/>
                </a:solidFill>
                <a:highlight>
                  <a:srgbClr val="FFFFFF"/>
                </a:highlight>
                <a:uFill>
                  <a:noFill/>
                </a:uFill>
                <a:latin typeface="Roboto Mono"/>
                <a:ea typeface="Roboto Mono"/>
                <a:cs typeface="Roboto Mono"/>
                <a:sym typeface="Roboto Mono"/>
                <a:hlinkClick r:id="rId5"/>
              </a:rPr>
              <a:t>Use Cross-Stack References to Export Shared Resources</a:t>
            </a:r>
            <a:endParaRPr sz="1100">
              <a:solidFill>
                <a:srgbClr val="4A86E8"/>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4A86E8"/>
              </a:buClr>
              <a:buSzPts val="1100"/>
              <a:buFont typeface="Roboto Mono"/>
              <a:buChar char="●"/>
            </a:pPr>
            <a:r>
              <a:rPr lang="en" sz="1100">
                <a:solidFill>
                  <a:srgbClr val="4A86E8"/>
                </a:solidFill>
                <a:highlight>
                  <a:srgbClr val="FFFFFF"/>
                </a:highlight>
                <a:uFill>
                  <a:noFill/>
                </a:uFill>
                <a:latin typeface="Roboto Mono"/>
                <a:ea typeface="Roboto Mono"/>
                <a:cs typeface="Roboto Mono"/>
                <a:sym typeface="Roboto Mono"/>
                <a:hlinkClick r:id="rId6"/>
              </a:rPr>
              <a:t>Use IAM to Control Access</a:t>
            </a:r>
            <a:endParaRPr sz="1100">
              <a:solidFill>
                <a:srgbClr val="4A86E8"/>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4A86E8"/>
              </a:buClr>
              <a:buSzPts val="1100"/>
              <a:buFont typeface="Roboto Mono"/>
              <a:buChar char="●"/>
            </a:pPr>
            <a:r>
              <a:rPr lang="en" sz="1100">
                <a:solidFill>
                  <a:srgbClr val="4A86E8"/>
                </a:solidFill>
                <a:highlight>
                  <a:srgbClr val="FFFFFF"/>
                </a:highlight>
                <a:uFill>
                  <a:noFill/>
                </a:uFill>
                <a:latin typeface="Roboto Mono"/>
                <a:ea typeface="Roboto Mono"/>
                <a:cs typeface="Roboto Mono"/>
                <a:sym typeface="Roboto Mono"/>
                <a:hlinkClick r:id="rId7"/>
              </a:rPr>
              <a:t>Reuse Templates to Replicate Stacks in Multiple Environments</a:t>
            </a:r>
            <a:endParaRPr sz="1100">
              <a:solidFill>
                <a:srgbClr val="4A86E8"/>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4A86E8"/>
              </a:buClr>
              <a:buSzPts val="1100"/>
              <a:buFont typeface="Roboto Mono"/>
              <a:buChar char="●"/>
            </a:pPr>
            <a:r>
              <a:rPr lang="en" sz="1100">
                <a:solidFill>
                  <a:srgbClr val="4A86E8"/>
                </a:solidFill>
                <a:highlight>
                  <a:srgbClr val="FFFFFF"/>
                </a:highlight>
                <a:uFill>
                  <a:noFill/>
                </a:uFill>
                <a:latin typeface="Roboto Mono"/>
                <a:ea typeface="Roboto Mono"/>
                <a:cs typeface="Roboto Mono"/>
                <a:sym typeface="Roboto Mono"/>
                <a:hlinkClick r:id="rId8"/>
              </a:rPr>
              <a:t>Verify Quotas for All Resource Types</a:t>
            </a:r>
            <a:endParaRPr sz="1100">
              <a:solidFill>
                <a:srgbClr val="4A86E8"/>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4A86E8"/>
              </a:buClr>
              <a:buSzPts val="1100"/>
              <a:buFont typeface="Roboto Mono"/>
              <a:buChar char="●"/>
            </a:pPr>
            <a:r>
              <a:rPr lang="en" sz="1100">
                <a:solidFill>
                  <a:srgbClr val="4A86E8"/>
                </a:solidFill>
                <a:highlight>
                  <a:srgbClr val="FFFFFF"/>
                </a:highlight>
                <a:uFill>
                  <a:noFill/>
                </a:uFill>
                <a:latin typeface="Roboto Mono"/>
                <a:ea typeface="Roboto Mono"/>
                <a:cs typeface="Roboto Mono"/>
                <a:sym typeface="Roboto Mono"/>
                <a:hlinkClick r:id="rId9"/>
              </a:rPr>
              <a:t>Use Nested Stacks to Reuse Common Template Patterns</a:t>
            </a:r>
            <a:endParaRPr sz="1100">
              <a:solidFill>
                <a:srgbClr val="4A86E8"/>
              </a:solidFill>
              <a:highlight>
                <a:srgbClr val="FFFFFF"/>
              </a:highlight>
              <a:latin typeface="Roboto Mono"/>
              <a:ea typeface="Roboto Mono"/>
              <a:cs typeface="Roboto Mono"/>
              <a:sym typeface="Roboto Mono"/>
            </a:endParaRPr>
          </a:p>
        </p:txBody>
      </p:sp>
      <p:sp>
        <p:nvSpPr>
          <p:cNvPr id="323" name="Google Shape;323;p47"/>
          <p:cNvSpPr txBox="1"/>
          <p:nvPr/>
        </p:nvSpPr>
        <p:spPr>
          <a:xfrm>
            <a:off x="2819400" y="9906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44444"/>
                </a:solidFill>
                <a:highlight>
                  <a:srgbClr val="FFFFFF"/>
                </a:highlight>
                <a:latin typeface="Roboto Mono"/>
                <a:ea typeface="Roboto Mono"/>
                <a:cs typeface="Roboto Mono"/>
                <a:sym typeface="Roboto Mono"/>
              </a:rPr>
              <a:t>Creating templates</a:t>
            </a:r>
            <a:endParaRPr sz="1100" b="1">
              <a:solidFill>
                <a:srgbClr val="444444"/>
              </a:solidFill>
              <a:highlight>
                <a:srgbClr val="FFFFFF"/>
              </a:highlight>
              <a:latin typeface="Roboto Mono"/>
              <a:ea typeface="Roboto Mono"/>
              <a:cs typeface="Roboto Mono"/>
              <a:sym typeface="Roboto Mono"/>
            </a:endParaRPr>
          </a:p>
          <a:p>
            <a:pPr marL="457200" lvl="0" indent="-298450" algn="l" rtl="0">
              <a:lnSpc>
                <a:spcPct val="150000"/>
              </a:lnSpc>
              <a:spcBef>
                <a:spcPts val="1200"/>
              </a:spcBef>
              <a:spcAft>
                <a:spcPts val="0"/>
              </a:spcAft>
              <a:buClr>
                <a:srgbClr val="76A5AF"/>
              </a:buClr>
              <a:buSzPts val="1100"/>
              <a:buFont typeface="Roboto Mono"/>
              <a:buChar char="●"/>
            </a:pPr>
            <a:r>
              <a:rPr lang="en" sz="1100">
                <a:solidFill>
                  <a:srgbClr val="76A5AF"/>
                </a:solidFill>
                <a:highlight>
                  <a:srgbClr val="FFFFFF"/>
                </a:highlight>
                <a:uFill>
                  <a:noFill/>
                </a:uFill>
                <a:latin typeface="Roboto Mono"/>
                <a:ea typeface="Roboto Mono"/>
                <a:cs typeface="Roboto Mono"/>
                <a:sym typeface="Roboto Mono"/>
                <a:hlinkClick r:id="rId10"/>
              </a:rPr>
              <a:t>Do Not Embed Credentials in Your Templates</a:t>
            </a:r>
            <a:endParaRPr sz="1100">
              <a:solidFill>
                <a:srgbClr val="76A5AF"/>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76A5AF"/>
              </a:buClr>
              <a:buSzPts val="1100"/>
              <a:buFont typeface="Roboto Mono"/>
              <a:buChar char="●"/>
            </a:pPr>
            <a:r>
              <a:rPr lang="en" sz="1100">
                <a:solidFill>
                  <a:srgbClr val="76A5AF"/>
                </a:solidFill>
                <a:highlight>
                  <a:srgbClr val="FFFFFF"/>
                </a:highlight>
                <a:uFill>
                  <a:noFill/>
                </a:uFill>
                <a:latin typeface="Roboto Mono"/>
                <a:ea typeface="Roboto Mono"/>
                <a:cs typeface="Roboto Mono"/>
                <a:sym typeface="Roboto Mono"/>
                <a:hlinkClick r:id="rId11"/>
              </a:rPr>
              <a:t>Use AWS-Specific Parameter Types</a:t>
            </a:r>
            <a:endParaRPr sz="1100">
              <a:solidFill>
                <a:srgbClr val="76A5AF"/>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76A5AF"/>
              </a:buClr>
              <a:buSzPts val="1100"/>
              <a:buFont typeface="Roboto Mono"/>
              <a:buChar char="●"/>
            </a:pPr>
            <a:r>
              <a:rPr lang="en" sz="1100">
                <a:solidFill>
                  <a:srgbClr val="76A5AF"/>
                </a:solidFill>
                <a:highlight>
                  <a:srgbClr val="FFFFFF"/>
                </a:highlight>
                <a:uFill>
                  <a:noFill/>
                </a:uFill>
                <a:latin typeface="Roboto Mono"/>
                <a:ea typeface="Roboto Mono"/>
                <a:cs typeface="Roboto Mono"/>
                <a:sym typeface="Roboto Mono"/>
                <a:hlinkClick r:id="rId12"/>
              </a:rPr>
              <a:t>Use Parameter Constraints</a:t>
            </a:r>
            <a:endParaRPr sz="1100">
              <a:solidFill>
                <a:srgbClr val="76A5AF"/>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76A5AF"/>
              </a:buClr>
              <a:buSzPts val="1100"/>
              <a:buFont typeface="Roboto Mono"/>
              <a:buChar char="●"/>
            </a:pPr>
            <a:r>
              <a:rPr lang="en" sz="1100">
                <a:solidFill>
                  <a:srgbClr val="76A5AF"/>
                </a:solidFill>
                <a:highlight>
                  <a:srgbClr val="FFFFFF"/>
                </a:highlight>
                <a:uFill>
                  <a:noFill/>
                </a:uFill>
                <a:latin typeface="Roboto Mono"/>
                <a:ea typeface="Roboto Mono"/>
                <a:cs typeface="Roboto Mono"/>
                <a:sym typeface="Roboto Mono"/>
                <a:hlinkClick r:id="rId13"/>
              </a:rPr>
              <a:t>Use AWS::CloudFormation::Init to Deploy Software Applications on Amazon EC2 Instances</a:t>
            </a:r>
            <a:endParaRPr sz="1100">
              <a:solidFill>
                <a:srgbClr val="76A5AF"/>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76A5AF"/>
              </a:buClr>
              <a:buSzPts val="1100"/>
              <a:buFont typeface="Roboto Mono"/>
              <a:buChar char="●"/>
            </a:pPr>
            <a:r>
              <a:rPr lang="en" sz="1100">
                <a:solidFill>
                  <a:srgbClr val="76A5AF"/>
                </a:solidFill>
                <a:highlight>
                  <a:srgbClr val="FFFFFF"/>
                </a:highlight>
                <a:uFill>
                  <a:noFill/>
                </a:uFill>
                <a:latin typeface="Roboto Mono"/>
                <a:ea typeface="Roboto Mono"/>
                <a:cs typeface="Roboto Mono"/>
                <a:sym typeface="Roboto Mono"/>
                <a:hlinkClick r:id="rId14"/>
              </a:rPr>
              <a:t>Use the Latest Helper Scripts</a:t>
            </a:r>
            <a:endParaRPr sz="1100">
              <a:solidFill>
                <a:srgbClr val="76A5AF"/>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76A5AF"/>
              </a:buClr>
              <a:buSzPts val="1100"/>
              <a:buFont typeface="Roboto Mono"/>
              <a:buChar char="●"/>
            </a:pPr>
            <a:r>
              <a:rPr lang="en" sz="1100">
                <a:solidFill>
                  <a:srgbClr val="76A5AF"/>
                </a:solidFill>
                <a:highlight>
                  <a:srgbClr val="FFFFFF"/>
                </a:highlight>
                <a:uFill>
                  <a:noFill/>
                </a:uFill>
                <a:latin typeface="Roboto Mono"/>
                <a:ea typeface="Roboto Mono"/>
                <a:cs typeface="Roboto Mono"/>
                <a:sym typeface="Roboto Mono"/>
                <a:hlinkClick r:id="rId15"/>
              </a:rPr>
              <a:t>Validate Templates Before Using Them</a:t>
            </a:r>
            <a:endParaRPr sz="1100">
              <a:solidFill>
                <a:srgbClr val="76A5AF"/>
              </a:solidFill>
              <a:highlight>
                <a:srgbClr val="FFFFFF"/>
              </a:highlight>
              <a:latin typeface="Roboto Mono"/>
              <a:ea typeface="Roboto Mono"/>
              <a:cs typeface="Roboto Mono"/>
              <a:sym typeface="Roboto Mono"/>
            </a:endParaRPr>
          </a:p>
        </p:txBody>
      </p:sp>
      <p:sp>
        <p:nvSpPr>
          <p:cNvPr id="324" name="Google Shape;324;p47"/>
          <p:cNvSpPr txBox="1"/>
          <p:nvPr/>
        </p:nvSpPr>
        <p:spPr>
          <a:xfrm>
            <a:off x="5791200" y="9906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44444"/>
                </a:solidFill>
                <a:highlight>
                  <a:srgbClr val="FFFFFF"/>
                </a:highlight>
                <a:latin typeface="Roboto Mono"/>
                <a:ea typeface="Roboto Mono"/>
                <a:cs typeface="Roboto Mono"/>
                <a:sym typeface="Roboto Mono"/>
              </a:rPr>
              <a:t>Managing stacks</a:t>
            </a:r>
            <a:endParaRPr sz="1100" b="1">
              <a:solidFill>
                <a:srgbClr val="444444"/>
              </a:solidFill>
              <a:highlight>
                <a:srgbClr val="FFFFFF"/>
              </a:highlight>
              <a:latin typeface="Roboto Mono"/>
              <a:ea typeface="Roboto Mono"/>
              <a:cs typeface="Roboto Mono"/>
              <a:sym typeface="Roboto Mono"/>
            </a:endParaRPr>
          </a:p>
          <a:p>
            <a:pPr marL="457200" lvl="0" indent="-298450" algn="l" rtl="0">
              <a:lnSpc>
                <a:spcPct val="150000"/>
              </a:lnSpc>
              <a:spcBef>
                <a:spcPts val="1200"/>
              </a:spcBef>
              <a:spcAft>
                <a:spcPts val="0"/>
              </a:spcAft>
              <a:buClr>
                <a:srgbClr val="C27BA0"/>
              </a:buClr>
              <a:buSzPts val="1100"/>
              <a:buFont typeface="Roboto Mono"/>
              <a:buChar char="●"/>
            </a:pPr>
            <a:r>
              <a:rPr lang="en" sz="1100">
                <a:solidFill>
                  <a:srgbClr val="C27BA0"/>
                </a:solidFill>
                <a:highlight>
                  <a:srgbClr val="FFFFFF"/>
                </a:highlight>
                <a:uFill>
                  <a:noFill/>
                </a:uFill>
                <a:latin typeface="Roboto Mono"/>
                <a:ea typeface="Roboto Mono"/>
                <a:cs typeface="Roboto Mono"/>
                <a:sym typeface="Roboto Mono"/>
                <a:hlinkClick r:id="rId16"/>
              </a:rPr>
              <a:t>Manage All Stack Resources Through AWS CloudFormation</a:t>
            </a:r>
            <a:endParaRPr sz="1100">
              <a:solidFill>
                <a:srgbClr val="C27BA0"/>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C27BA0"/>
              </a:buClr>
              <a:buSzPts val="1100"/>
              <a:buFont typeface="Roboto Mono"/>
              <a:buChar char="●"/>
            </a:pPr>
            <a:r>
              <a:rPr lang="en" sz="1100">
                <a:solidFill>
                  <a:srgbClr val="C27BA0"/>
                </a:solidFill>
                <a:highlight>
                  <a:srgbClr val="FFFFFF"/>
                </a:highlight>
                <a:uFill>
                  <a:noFill/>
                </a:uFill>
                <a:latin typeface="Roboto Mono"/>
                <a:ea typeface="Roboto Mono"/>
                <a:cs typeface="Roboto Mono"/>
                <a:sym typeface="Roboto Mono"/>
                <a:hlinkClick r:id="rId17"/>
              </a:rPr>
              <a:t>Create Change Sets Before Updating Your Stacks</a:t>
            </a:r>
            <a:endParaRPr sz="1100">
              <a:solidFill>
                <a:srgbClr val="C27BA0"/>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C27BA0"/>
              </a:buClr>
              <a:buSzPts val="1100"/>
              <a:buFont typeface="Roboto Mono"/>
              <a:buChar char="●"/>
            </a:pPr>
            <a:r>
              <a:rPr lang="en" sz="1100">
                <a:solidFill>
                  <a:srgbClr val="C27BA0"/>
                </a:solidFill>
                <a:highlight>
                  <a:srgbClr val="FFFFFF"/>
                </a:highlight>
                <a:uFill>
                  <a:noFill/>
                </a:uFill>
                <a:latin typeface="Roboto Mono"/>
                <a:ea typeface="Roboto Mono"/>
                <a:cs typeface="Roboto Mono"/>
                <a:sym typeface="Roboto Mono"/>
                <a:hlinkClick r:id="rId18"/>
              </a:rPr>
              <a:t>Use Stack Policies</a:t>
            </a:r>
            <a:endParaRPr sz="1100">
              <a:solidFill>
                <a:srgbClr val="C27BA0"/>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C27BA0"/>
              </a:buClr>
              <a:buSzPts val="1100"/>
              <a:buFont typeface="Roboto Mono"/>
              <a:buChar char="●"/>
            </a:pPr>
            <a:r>
              <a:rPr lang="en" sz="1100">
                <a:solidFill>
                  <a:srgbClr val="C27BA0"/>
                </a:solidFill>
                <a:highlight>
                  <a:srgbClr val="FFFFFF"/>
                </a:highlight>
                <a:uFill>
                  <a:noFill/>
                </a:uFill>
                <a:latin typeface="Roboto Mono"/>
                <a:ea typeface="Roboto Mono"/>
                <a:cs typeface="Roboto Mono"/>
                <a:sym typeface="Roboto Mono"/>
                <a:hlinkClick r:id="rId19"/>
              </a:rPr>
              <a:t>Use AWS CloudTrail to Log AWS CloudFormation Calls</a:t>
            </a:r>
            <a:endParaRPr sz="1100">
              <a:solidFill>
                <a:srgbClr val="C27BA0"/>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C27BA0"/>
              </a:buClr>
              <a:buSzPts val="1100"/>
              <a:buFont typeface="Roboto Mono"/>
              <a:buChar char="●"/>
            </a:pPr>
            <a:r>
              <a:rPr lang="en" sz="1100">
                <a:solidFill>
                  <a:srgbClr val="C27BA0"/>
                </a:solidFill>
                <a:highlight>
                  <a:srgbClr val="FFFFFF"/>
                </a:highlight>
                <a:uFill>
                  <a:noFill/>
                </a:uFill>
                <a:latin typeface="Roboto Mono"/>
                <a:ea typeface="Roboto Mono"/>
                <a:cs typeface="Roboto Mono"/>
                <a:sym typeface="Roboto Mono"/>
                <a:hlinkClick r:id="rId20"/>
              </a:rPr>
              <a:t>Use Code Reviews and Revision Controls to Manage Your Templates</a:t>
            </a:r>
            <a:endParaRPr sz="1100">
              <a:solidFill>
                <a:srgbClr val="C27BA0"/>
              </a:solidFill>
              <a:highlight>
                <a:srgbClr val="FFFFFF"/>
              </a:highlight>
              <a:latin typeface="Roboto Mono"/>
              <a:ea typeface="Roboto Mono"/>
              <a:cs typeface="Roboto Mono"/>
              <a:sym typeface="Roboto Mono"/>
            </a:endParaRPr>
          </a:p>
          <a:p>
            <a:pPr marL="457200" lvl="0" indent="-298450" algn="l" rtl="0">
              <a:lnSpc>
                <a:spcPct val="150000"/>
              </a:lnSpc>
              <a:spcBef>
                <a:spcPts val="0"/>
              </a:spcBef>
              <a:spcAft>
                <a:spcPts val="0"/>
              </a:spcAft>
              <a:buClr>
                <a:srgbClr val="C27BA0"/>
              </a:buClr>
              <a:buSzPts val="1100"/>
              <a:buFont typeface="Roboto Mono"/>
              <a:buChar char="●"/>
            </a:pPr>
            <a:r>
              <a:rPr lang="en" sz="1100">
                <a:solidFill>
                  <a:srgbClr val="C27BA0"/>
                </a:solidFill>
                <a:highlight>
                  <a:srgbClr val="FFFFFF"/>
                </a:highlight>
                <a:uFill>
                  <a:noFill/>
                </a:uFill>
                <a:latin typeface="Roboto Mono"/>
                <a:ea typeface="Roboto Mono"/>
                <a:cs typeface="Roboto Mono"/>
                <a:sym typeface="Roboto Mono"/>
                <a:hlinkClick r:id="rId21"/>
              </a:rPr>
              <a:t>Update Your Amazon EC2 Linux Instances Regularly</a:t>
            </a:r>
            <a:endParaRPr sz="1100">
              <a:solidFill>
                <a:srgbClr val="C27BA0"/>
              </a:solidFill>
              <a:highlight>
                <a:srgbClr val="FFFFFF"/>
              </a:highlight>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8"/>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800"/>
              <a:t>AWS CloudFormation</a:t>
            </a:r>
            <a:endParaRPr sz="900">
              <a:solidFill>
                <a:srgbClr val="999999"/>
              </a:solidFill>
              <a:latin typeface="Roboto Mono"/>
              <a:ea typeface="Roboto Mono"/>
              <a:cs typeface="Roboto Mono"/>
              <a:sym typeface="Roboto Mono"/>
            </a:endParaRPr>
          </a:p>
        </p:txBody>
      </p:sp>
      <p:pic>
        <p:nvPicPr>
          <p:cNvPr id="330" name="Google Shape;330;p48"/>
          <p:cNvPicPr preferRelativeResize="0"/>
          <p:nvPr/>
        </p:nvPicPr>
        <p:blipFill>
          <a:blip r:embed="rId3">
            <a:alphaModFix/>
          </a:blip>
          <a:stretch>
            <a:fillRect/>
          </a:stretch>
        </p:blipFill>
        <p:spPr>
          <a:xfrm>
            <a:off x="76200" y="680400"/>
            <a:ext cx="4726674" cy="1488250"/>
          </a:xfrm>
          <a:prstGeom prst="rect">
            <a:avLst/>
          </a:prstGeom>
          <a:noFill/>
          <a:ln>
            <a:noFill/>
          </a:ln>
        </p:spPr>
      </p:pic>
      <p:pic>
        <p:nvPicPr>
          <p:cNvPr id="331" name="Google Shape;331;p48"/>
          <p:cNvPicPr preferRelativeResize="0"/>
          <p:nvPr/>
        </p:nvPicPr>
        <p:blipFill>
          <a:blip r:embed="rId4">
            <a:alphaModFix/>
          </a:blip>
          <a:stretch>
            <a:fillRect/>
          </a:stretch>
        </p:blipFill>
        <p:spPr>
          <a:xfrm>
            <a:off x="76200" y="2168650"/>
            <a:ext cx="1758050" cy="1055450"/>
          </a:xfrm>
          <a:prstGeom prst="rect">
            <a:avLst/>
          </a:prstGeom>
          <a:noFill/>
          <a:ln>
            <a:noFill/>
          </a:ln>
        </p:spPr>
      </p:pic>
      <p:sp>
        <p:nvSpPr>
          <p:cNvPr id="332" name="Google Shape;332;p48"/>
          <p:cNvSpPr txBox="1"/>
          <p:nvPr/>
        </p:nvSpPr>
        <p:spPr>
          <a:xfrm>
            <a:off x="1143000" y="2473450"/>
            <a:ext cx="30000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latin typeface="Roboto Mono"/>
                <a:ea typeface="Roboto Mono"/>
                <a:cs typeface="Roboto Mono"/>
                <a:sym typeface="Roboto Mono"/>
                <a:hlinkClick r:id="rId5"/>
              </a:rPr>
              <a:t>https://docs.aws.amazon.com/AWSCloudFormation/latest/UserGuide/intrinsic-function-reference.html</a:t>
            </a:r>
            <a:endParaRPr>
              <a:latin typeface="Roboto Mono"/>
              <a:ea typeface="Roboto Mono"/>
              <a:cs typeface="Roboto Mono"/>
              <a:sym typeface="Roboto Mono"/>
            </a:endParaRPr>
          </a:p>
        </p:txBody>
      </p:sp>
      <p:pic>
        <p:nvPicPr>
          <p:cNvPr id="333" name="Google Shape;333;p48"/>
          <p:cNvPicPr preferRelativeResize="0"/>
          <p:nvPr/>
        </p:nvPicPr>
        <p:blipFill>
          <a:blip r:embed="rId6">
            <a:alphaModFix/>
          </a:blip>
          <a:stretch>
            <a:fillRect/>
          </a:stretch>
        </p:blipFill>
        <p:spPr>
          <a:xfrm>
            <a:off x="203375" y="3152350"/>
            <a:ext cx="3923324" cy="1934976"/>
          </a:xfrm>
          <a:prstGeom prst="rect">
            <a:avLst/>
          </a:prstGeom>
          <a:noFill/>
          <a:ln>
            <a:noFill/>
          </a:ln>
        </p:spPr>
      </p:pic>
      <p:pic>
        <p:nvPicPr>
          <p:cNvPr id="334" name="Google Shape;334;p48"/>
          <p:cNvPicPr preferRelativeResize="0"/>
          <p:nvPr/>
        </p:nvPicPr>
        <p:blipFill>
          <a:blip r:embed="rId7">
            <a:alphaModFix/>
          </a:blip>
          <a:stretch>
            <a:fillRect/>
          </a:stretch>
        </p:blipFill>
        <p:spPr>
          <a:xfrm>
            <a:off x="4828800" y="111250"/>
            <a:ext cx="4247501" cy="1867201"/>
          </a:xfrm>
          <a:prstGeom prst="rect">
            <a:avLst/>
          </a:prstGeom>
          <a:noFill/>
          <a:ln>
            <a:noFill/>
          </a:ln>
        </p:spPr>
      </p:pic>
      <p:pic>
        <p:nvPicPr>
          <p:cNvPr id="335" name="Google Shape;335;p48"/>
          <p:cNvPicPr preferRelativeResize="0"/>
          <p:nvPr/>
        </p:nvPicPr>
        <p:blipFill>
          <a:blip r:embed="rId8">
            <a:alphaModFix/>
          </a:blip>
          <a:stretch>
            <a:fillRect/>
          </a:stretch>
        </p:blipFill>
        <p:spPr>
          <a:xfrm>
            <a:off x="4752600" y="2071923"/>
            <a:ext cx="4345674" cy="4521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t>CW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Refer to Resource Outputs in Another AWS CloudFormation Stack</a:t>
            </a:r>
            <a:endParaRPr sz="1800"/>
          </a:p>
          <a:p>
            <a:pPr marL="0" lvl="0" indent="0" algn="l" rtl="0">
              <a:lnSpc>
                <a:spcPct val="130000"/>
              </a:lnSpc>
              <a:spcBef>
                <a:spcPts val="0"/>
              </a:spcBef>
              <a:spcAft>
                <a:spcPts val="0"/>
              </a:spcAft>
              <a:buNone/>
            </a:pPr>
            <a:r>
              <a:rPr lang="en" sz="1100" b="0" u="sng">
                <a:solidFill>
                  <a:schemeClr val="hlink"/>
                </a:solidFill>
                <a:latin typeface="Roboto Mono"/>
                <a:ea typeface="Roboto Mono"/>
                <a:cs typeface="Roboto Mono"/>
                <a:sym typeface="Roboto Mono"/>
                <a:hlinkClick r:id="rId3"/>
              </a:rPr>
              <a:t>https://docs.aws.amazon.com/AWSCloudFormation/latest/UserGuide/walkthrough-crossstackref.html</a:t>
            </a:r>
            <a:endParaRPr sz="1800">
              <a:latin typeface="Roboto Mono"/>
              <a:ea typeface="Roboto Mono"/>
              <a:cs typeface="Roboto Mono"/>
              <a:sym typeface="Roboto Mono"/>
            </a:endParaRPr>
          </a:p>
          <a:p>
            <a:pPr marL="0" lvl="0" indent="0" algn="l" rtl="0">
              <a:lnSpc>
                <a:spcPct val="130000"/>
              </a:lnSpc>
              <a:spcBef>
                <a:spcPts val="0"/>
              </a:spcBef>
              <a:spcAft>
                <a:spcPts val="0"/>
              </a:spcAft>
              <a:buNone/>
            </a:pPr>
            <a:endParaRPr sz="1800"/>
          </a:p>
        </p:txBody>
      </p:sp>
      <p:sp>
        <p:nvSpPr>
          <p:cNvPr id="341" name="Google Shape;341;p49"/>
          <p:cNvSpPr txBox="1"/>
          <p:nvPr/>
        </p:nvSpPr>
        <p:spPr>
          <a:xfrm>
            <a:off x="304800" y="609600"/>
            <a:ext cx="8070900" cy="300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100">
                <a:solidFill>
                  <a:srgbClr val="444444"/>
                </a:solidFill>
                <a:highlight>
                  <a:srgbClr val="FFFFFF"/>
                </a:highlight>
                <a:latin typeface="Roboto Mono"/>
                <a:ea typeface="Roboto Mono"/>
                <a:cs typeface="Roboto Mono"/>
                <a:sym typeface="Roboto Mono"/>
              </a:rPr>
              <a:t>To export resources from one AWS CloudFormation stack to another, create a </a:t>
            </a:r>
            <a:r>
              <a:rPr lang="en" sz="1100" b="1">
                <a:solidFill>
                  <a:srgbClr val="444444"/>
                </a:solidFill>
                <a:highlight>
                  <a:srgbClr val="FFFFFF"/>
                </a:highlight>
                <a:latin typeface="Roboto Mono"/>
                <a:ea typeface="Roboto Mono"/>
                <a:cs typeface="Roboto Mono"/>
                <a:sym typeface="Roboto Mono"/>
              </a:rPr>
              <a:t>cross-stack reference</a:t>
            </a:r>
            <a:r>
              <a:rPr lang="en" sz="1100">
                <a:solidFill>
                  <a:srgbClr val="444444"/>
                </a:solidFill>
                <a:highlight>
                  <a:srgbClr val="FFFFFF"/>
                </a:highlight>
                <a:latin typeface="Roboto Mono"/>
                <a:ea typeface="Roboto Mono"/>
                <a:cs typeface="Roboto Mono"/>
                <a:sym typeface="Roboto Mono"/>
              </a:rPr>
              <a:t>. Cross-stack references let you use a layered or service-oriented architecture. Instead of including all resources in a single stack, you create related AWS resources in separate stacks; then you can refer to required resource outputs from other stacks. By restricting cross-stack references to outputs, you control the parts of a stack that are referenced by other stacks.</a:t>
            </a:r>
            <a:endParaRPr sz="1100">
              <a:solidFill>
                <a:srgbClr val="444444"/>
              </a:solidFill>
              <a:highlight>
                <a:srgbClr val="FFFFFF"/>
              </a:highlight>
              <a:latin typeface="Roboto Mono"/>
              <a:ea typeface="Roboto Mono"/>
              <a:cs typeface="Roboto Mono"/>
              <a:sym typeface="Roboto Mono"/>
            </a:endParaRPr>
          </a:p>
          <a:p>
            <a:pPr marL="0" lvl="0" indent="0" algn="l" rtl="0">
              <a:lnSpc>
                <a:spcPct val="150000"/>
              </a:lnSpc>
              <a:spcBef>
                <a:spcPts val="1200"/>
              </a:spcBef>
              <a:spcAft>
                <a:spcPts val="0"/>
              </a:spcAft>
              <a:buNone/>
            </a:pPr>
            <a:r>
              <a:rPr lang="en" sz="1100">
                <a:solidFill>
                  <a:srgbClr val="444444"/>
                </a:solidFill>
                <a:highlight>
                  <a:srgbClr val="FFFFFF"/>
                </a:highlight>
                <a:latin typeface="Roboto Mono"/>
                <a:ea typeface="Roboto Mono"/>
                <a:cs typeface="Roboto Mono"/>
                <a:sym typeface="Roboto Mono"/>
              </a:rPr>
              <a:t>For example, you might have a network stack with a VPC, a security group, and a subnet for public web applications, and a separate public web application stack. To ensure that the web applications use the security group and subnet from the network stack, you create a cross-stack reference that allows the web application stack to reference resource outputs from the network stack. With a cross-stack reference, owners of the web application stacks don't need to create or maintain networking rules or assets.</a:t>
            </a:r>
            <a:endParaRPr sz="1100">
              <a:solidFill>
                <a:srgbClr val="444444"/>
              </a:solidFill>
              <a:highlight>
                <a:srgbClr val="FFFFFF"/>
              </a:highlight>
              <a:latin typeface="Roboto Mono"/>
              <a:ea typeface="Roboto Mono"/>
              <a:cs typeface="Roboto Mono"/>
              <a:sym typeface="Roboto Mono"/>
            </a:endParaRPr>
          </a:p>
          <a:p>
            <a:pPr marL="0" lvl="0" indent="0" algn="l" rtl="0">
              <a:lnSpc>
                <a:spcPct val="150000"/>
              </a:lnSpc>
              <a:spcBef>
                <a:spcPts val="1200"/>
              </a:spcBef>
              <a:spcAft>
                <a:spcPts val="1200"/>
              </a:spcAft>
              <a:buNone/>
            </a:pPr>
            <a:r>
              <a:rPr lang="en" sz="1100">
                <a:solidFill>
                  <a:srgbClr val="444444"/>
                </a:solidFill>
                <a:highlight>
                  <a:srgbClr val="FFFFFF"/>
                </a:highlight>
                <a:latin typeface="Roboto Mono"/>
                <a:ea typeface="Roboto Mono"/>
                <a:cs typeface="Roboto Mono"/>
                <a:sym typeface="Roboto Mono"/>
              </a:rPr>
              <a:t>To create a cross-stack reference, use the Export output field to flag the value of a resource output for export. Then, use the Fn::ImportValue intrinsic function to import the value.</a:t>
            </a:r>
            <a:endParaRPr sz="11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DeletionPolicy Attribute</a:t>
            </a:r>
            <a:endParaRPr sz="1800"/>
          </a:p>
          <a:p>
            <a:pPr marL="0" lvl="0" indent="0" algn="l" rtl="0">
              <a:lnSpc>
                <a:spcPct val="130000"/>
              </a:lnSpc>
              <a:spcBef>
                <a:spcPts val="0"/>
              </a:spcBef>
              <a:spcAft>
                <a:spcPts val="0"/>
              </a:spcAft>
              <a:buNone/>
            </a:pPr>
            <a:r>
              <a:rPr lang="en" sz="1100" b="0" u="sng">
                <a:solidFill>
                  <a:schemeClr val="hlink"/>
                </a:solidFill>
                <a:latin typeface="Roboto Mono"/>
                <a:ea typeface="Roboto Mono"/>
                <a:cs typeface="Roboto Mono"/>
                <a:sym typeface="Roboto Mono"/>
                <a:hlinkClick r:id="rId3"/>
              </a:rPr>
              <a:t>https://docs.aws.amazon.com/AWSCloudFormation/latest/UserGuide/aws-attribute-deletionpolicy.html</a:t>
            </a:r>
            <a:endParaRPr sz="1800">
              <a:latin typeface="Roboto Mono"/>
              <a:ea typeface="Roboto Mono"/>
              <a:cs typeface="Roboto Mono"/>
              <a:sym typeface="Roboto Mono"/>
            </a:endParaRPr>
          </a:p>
          <a:p>
            <a:pPr marL="0" lvl="0" indent="0" algn="l" rtl="0">
              <a:lnSpc>
                <a:spcPct val="130000"/>
              </a:lnSpc>
              <a:spcBef>
                <a:spcPts val="0"/>
              </a:spcBef>
              <a:spcAft>
                <a:spcPts val="0"/>
              </a:spcAft>
              <a:buNone/>
            </a:pPr>
            <a:endParaRPr sz="1800"/>
          </a:p>
        </p:txBody>
      </p:sp>
      <p:sp>
        <p:nvSpPr>
          <p:cNvPr id="347" name="Google Shape;347;p50"/>
          <p:cNvSpPr txBox="1"/>
          <p:nvPr/>
        </p:nvSpPr>
        <p:spPr>
          <a:xfrm>
            <a:off x="304800" y="762000"/>
            <a:ext cx="8681400" cy="300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With the DeletionPolicy attribute you can preserve or (in some cases) backup a resource when its stack is deleted. You specify a DeletionPolicy attribute for each resource that you want to control. If a resource has no DeletionPolicy attribute, AWS CloudFormation deletes the resource by default.</a:t>
            </a:r>
            <a:endParaRPr sz="10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endParaRPr sz="10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900" b="1">
                <a:solidFill>
                  <a:srgbClr val="CC6600"/>
                </a:solidFill>
                <a:highlight>
                  <a:srgbClr val="FFFFFF"/>
                </a:highlight>
                <a:latin typeface="Roboto Mono"/>
                <a:ea typeface="Roboto Mono"/>
                <a:cs typeface="Roboto Mono"/>
                <a:sym typeface="Roboto Mono"/>
              </a:rPr>
              <a:t>DeletionPolicy Options</a:t>
            </a:r>
            <a:endParaRPr sz="900" b="1">
              <a:solidFill>
                <a:srgbClr val="CC6600"/>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900" b="1">
                <a:solidFill>
                  <a:srgbClr val="444444"/>
                </a:solidFill>
                <a:highlight>
                  <a:srgbClr val="FFFFFF"/>
                </a:highlight>
                <a:latin typeface="Roboto Mono"/>
                <a:ea typeface="Roboto Mono"/>
                <a:cs typeface="Roboto Mono"/>
                <a:sym typeface="Roboto Mono"/>
              </a:rPr>
              <a:t>Delete</a:t>
            </a:r>
            <a:endParaRPr sz="900" b="1">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AWS CloudFormation deletes the resource and all its content if applicable during stack deletion. You can add this deletion policy to any resource type. By default, if you don't specify a DeletionPolicy, AWS CloudFormation deletes your resources. However, be aware of the following considerations:</a:t>
            </a:r>
            <a:endParaRPr sz="900">
              <a:solidFill>
                <a:srgbClr val="444444"/>
              </a:solidFill>
              <a:highlight>
                <a:srgbClr val="FFFFFF"/>
              </a:highlight>
              <a:latin typeface="Roboto Mono"/>
              <a:ea typeface="Roboto Mono"/>
              <a:cs typeface="Roboto Mono"/>
              <a:sym typeface="Roboto Mono"/>
            </a:endParaRPr>
          </a:p>
          <a:p>
            <a:pPr marL="274320" lvl="0" indent="-194310" algn="l" rtl="0">
              <a:lnSpc>
                <a:spcPct val="100000"/>
              </a:lnSpc>
              <a:spcBef>
                <a:spcPts val="0"/>
              </a:spcBef>
              <a:spcAft>
                <a:spcPts val="0"/>
              </a:spcAft>
              <a:buClr>
                <a:srgbClr val="444444"/>
              </a:buClr>
              <a:buSzPts val="900"/>
              <a:buChar char="●"/>
            </a:pPr>
            <a:r>
              <a:rPr lang="en" sz="900">
                <a:solidFill>
                  <a:srgbClr val="444444"/>
                </a:solidFill>
                <a:highlight>
                  <a:srgbClr val="FFFFFF"/>
                </a:highlight>
                <a:latin typeface="Roboto Mono"/>
                <a:ea typeface="Roboto Mono"/>
                <a:cs typeface="Roboto Mono"/>
                <a:sym typeface="Roboto Mono"/>
              </a:rPr>
              <a:t>For AWS::RDS::DBCluster resources, the default policy is Snapshot.</a:t>
            </a:r>
            <a:endParaRPr sz="900">
              <a:solidFill>
                <a:srgbClr val="444444"/>
              </a:solidFill>
              <a:highlight>
                <a:srgbClr val="FFFFFF"/>
              </a:highlight>
              <a:latin typeface="Roboto Mono"/>
              <a:ea typeface="Roboto Mono"/>
              <a:cs typeface="Roboto Mono"/>
              <a:sym typeface="Roboto Mono"/>
            </a:endParaRPr>
          </a:p>
          <a:p>
            <a:pPr marL="274320" lvl="0" indent="-194310" algn="l" rtl="0">
              <a:lnSpc>
                <a:spcPct val="100000"/>
              </a:lnSpc>
              <a:spcBef>
                <a:spcPts val="0"/>
              </a:spcBef>
              <a:spcAft>
                <a:spcPts val="0"/>
              </a:spcAft>
              <a:buClr>
                <a:srgbClr val="444444"/>
              </a:buClr>
              <a:buSzPts val="900"/>
              <a:buChar char="●"/>
            </a:pPr>
            <a:r>
              <a:rPr lang="en" sz="900">
                <a:solidFill>
                  <a:srgbClr val="444444"/>
                </a:solidFill>
                <a:highlight>
                  <a:srgbClr val="FFFFFF"/>
                </a:highlight>
                <a:latin typeface="Roboto Mono"/>
                <a:ea typeface="Roboto Mono"/>
                <a:cs typeface="Roboto Mono"/>
                <a:sym typeface="Roboto Mono"/>
              </a:rPr>
              <a:t>For AWS::RDS::DBInstance resources that don't specify the DBClusterIdentifier property, the default policy is Snapshot.</a:t>
            </a:r>
            <a:endParaRPr sz="900">
              <a:solidFill>
                <a:srgbClr val="444444"/>
              </a:solidFill>
              <a:highlight>
                <a:srgbClr val="FFFFFF"/>
              </a:highlight>
              <a:latin typeface="Roboto Mono"/>
              <a:ea typeface="Roboto Mono"/>
              <a:cs typeface="Roboto Mono"/>
              <a:sym typeface="Roboto Mono"/>
            </a:endParaRPr>
          </a:p>
          <a:p>
            <a:pPr marL="274320" lvl="0" indent="-194310" algn="l" rtl="0">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For Amazon S3 buckets, you must delete all objects in the bucket for deletion to succeed.</a:t>
            </a:r>
            <a:endParaRPr sz="9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 sz="900" b="1">
                <a:solidFill>
                  <a:srgbClr val="444444"/>
                </a:solidFill>
                <a:highlight>
                  <a:srgbClr val="FFFFFF"/>
                </a:highlight>
                <a:latin typeface="Roboto Mono"/>
                <a:ea typeface="Roboto Mono"/>
                <a:cs typeface="Roboto Mono"/>
                <a:sym typeface="Roboto Mono"/>
              </a:rPr>
              <a:t>Retain</a:t>
            </a:r>
            <a:endParaRPr sz="900" b="1">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Keeps the resource without deleting the resource or its contents when its stack is deleted. When AWS CloudFormation completes the stack deletion, the stack will be in Delete_Complete state; however, resources that are retained continue to exist and continue to incur applicable charges until you delete those resources.</a:t>
            </a:r>
            <a:endParaRPr sz="900">
              <a:solidFill>
                <a:srgbClr val="444444"/>
              </a:solidFill>
              <a:highlight>
                <a:srgbClr val="FFFFFF"/>
              </a:highlight>
              <a:latin typeface="Roboto Mono"/>
              <a:ea typeface="Roboto Mono"/>
              <a:cs typeface="Roboto Mono"/>
              <a:sym typeface="Roboto Mono"/>
            </a:endParaRPr>
          </a:p>
          <a:p>
            <a:pPr marL="274320" lvl="0" indent="-194310" algn="l" rtl="0">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If a resource is deleted, the DeletionPolicy retains the physical resource but ensures that it's deleted from CF scope.</a:t>
            </a:r>
            <a:endParaRPr sz="900">
              <a:solidFill>
                <a:srgbClr val="444444"/>
              </a:solidFill>
              <a:highlight>
                <a:srgbClr val="FFFFFF"/>
              </a:highlight>
              <a:latin typeface="Roboto Mono"/>
              <a:ea typeface="Roboto Mono"/>
              <a:cs typeface="Roboto Mono"/>
              <a:sym typeface="Roboto Mono"/>
            </a:endParaRPr>
          </a:p>
          <a:p>
            <a:pPr marL="274320" lvl="0" indent="-194310" algn="l" rtl="0">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If a resource is updated such that a new physical resource is created to replace the old resource, then the old resource is completely deleted, including from AWS CloudFormation's scope.</a:t>
            </a:r>
            <a:endParaRPr sz="9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endParaRPr sz="9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900" b="1">
                <a:solidFill>
                  <a:srgbClr val="444444"/>
                </a:solidFill>
                <a:highlight>
                  <a:srgbClr val="FFFFFF"/>
                </a:highlight>
                <a:latin typeface="Roboto Mono"/>
                <a:ea typeface="Roboto Mono"/>
                <a:cs typeface="Roboto Mono"/>
                <a:sym typeface="Roboto Mono"/>
              </a:rPr>
              <a:t>Snapshot</a:t>
            </a:r>
            <a:endParaRPr sz="900" b="1">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For resources that support snapshots, AWS CloudFormation creates a snapshot for the resource before deleting it. Note that when AWS CloudFormation completes the stack deletion, the stack will be in the Delete_Complete state; however, the snapshots that are created with this policy continue to exist and continue to incur applicable charges until you delete those snapshots. Resources that support snapshots include:</a:t>
            </a:r>
            <a:endParaRPr sz="900">
              <a:solidFill>
                <a:srgbClr val="444444"/>
              </a:solidFill>
              <a:highlight>
                <a:srgbClr val="FFFFFF"/>
              </a:highlight>
              <a:latin typeface="Roboto Mono"/>
              <a:ea typeface="Roboto Mono"/>
              <a:cs typeface="Roboto Mono"/>
              <a:sym typeface="Roboto Mono"/>
            </a:endParaRPr>
          </a:p>
          <a:p>
            <a:pPr marL="457200" lvl="0" indent="-285750" algn="l" rtl="0">
              <a:lnSpc>
                <a:spcPct val="100000"/>
              </a:lnSpc>
              <a:spcBef>
                <a:spcPts val="1200"/>
              </a:spcBef>
              <a:spcAft>
                <a:spcPts val="0"/>
              </a:spcAft>
              <a:buClr>
                <a:srgbClr val="444444"/>
              </a:buClr>
              <a:buSzPts val="900"/>
              <a:buFont typeface="Roboto Mono"/>
              <a:buChar char="●"/>
            </a:pPr>
            <a:r>
              <a:rPr lang="en" sz="900">
                <a:solidFill>
                  <a:srgbClr val="E48700"/>
                </a:solidFill>
                <a:highlight>
                  <a:srgbClr val="FFFFFF"/>
                </a:highlight>
                <a:uFill>
                  <a:noFill/>
                </a:uFill>
                <a:latin typeface="Roboto Mono"/>
                <a:ea typeface="Roboto Mono"/>
                <a:cs typeface="Roboto Mono"/>
                <a:sym typeface="Roboto Mono"/>
                <a:hlinkClick r:id="rId4"/>
              </a:rPr>
              <a:t>AWS::EC2::Volume</a:t>
            </a:r>
            <a:r>
              <a:rPr lang="en" sz="900">
                <a:solidFill>
                  <a:srgbClr val="E48700"/>
                </a:solidFill>
                <a:highlight>
                  <a:srgbClr val="FFFFFF"/>
                </a:highlight>
                <a:latin typeface="Roboto Mono"/>
                <a:ea typeface="Roboto Mono"/>
                <a:cs typeface="Roboto Mono"/>
                <a:sym typeface="Roboto Mono"/>
              </a:rPr>
              <a:t>, </a:t>
            </a:r>
            <a:r>
              <a:rPr lang="en" sz="900">
                <a:solidFill>
                  <a:srgbClr val="E48700"/>
                </a:solidFill>
                <a:highlight>
                  <a:srgbClr val="FFFFFF"/>
                </a:highlight>
                <a:uFill>
                  <a:noFill/>
                </a:uFill>
                <a:latin typeface="Roboto Mono"/>
                <a:ea typeface="Roboto Mono"/>
                <a:cs typeface="Roboto Mono"/>
                <a:sym typeface="Roboto Mono"/>
                <a:hlinkClick r:id="rId5"/>
              </a:rPr>
              <a:t>AWS::ElastiCache::CacheCluster</a:t>
            </a:r>
            <a:r>
              <a:rPr lang="en" sz="900">
                <a:solidFill>
                  <a:srgbClr val="E48700"/>
                </a:solidFill>
                <a:highlight>
                  <a:srgbClr val="FFFFFF"/>
                </a:highlight>
                <a:latin typeface="Roboto Mono"/>
                <a:ea typeface="Roboto Mono"/>
                <a:cs typeface="Roboto Mono"/>
                <a:sym typeface="Roboto Mono"/>
              </a:rPr>
              <a:t>, </a:t>
            </a:r>
            <a:r>
              <a:rPr lang="en" sz="900">
                <a:solidFill>
                  <a:srgbClr val="E48700"/>
                </a:solidFill>
                <a:highlight>
                  <a:srgbClr val="FFFFFF"/>
                </a:highlight>
                <a:uFill>
                  <a:noFill/>
                </a:uFill>
                <a:latin typeface="Roboto Mono"/>
                <a:ea typeface="Roboto Mono"/>
                <a:cs typeface="Roboto Mono"/>
                <a:sym typeface="Roboto Mono"/>
                <a:hlinkClick r:id="rId6"/>
              </a:rPr>
              <a:t>AWS::ElastiCache::ReplicationGroup</a:t>
            </a:r>
            <a:r>
              <a:rPr lang="en" sz="900">
                <a:solidFill>
                  <a:srgbClr val="E48700"/>
                </a:solidFill>
                <a:highlight>
                  <a:srgbClr val="FFFFFF"/>
                </a:highlight>
                <a:latin typeface="Roboto Mono"/>
                <a:ea typeface="Roboto Mono"/>
                <a:cs typeface="Roboto Mono"/>
                <a:sym typeface="Roboto Mono"/>
              </a:rPr>
              <a:t>, </a:t>
            </a:r>
            <a:r>
              <a:rPr lang="en" sz="900">
                <a:solidFill>
                  <a:srgbClr val="E48700"/>
                </a:solidFill>
                <a:highlight>
                  <a:srgbClr val="FFFFFF"/>
                </a:highlight>
                <a:uFill>
                  <a:noFill/>
                </a:uFill>
                <a:latin typeface="Roboto Mono"/>
                <a:ea typeface="Roboto Mono"/>
                <a:cs typeface="Roboto Mono"/>
                <a:sym typeface="Roboto Mono"/>
                <a:hlinkClick r:id="rId7"/>
              </a:rPr>
              <a:t>AWS::Neptune::DBCluster</a:t>
            </a:r>
            <a:endParaRPr sz="900">
              <a:solidFill>
                <a:srgbClr val="E48700"/>
              </a:solidFill>
              <a:highlight>
                <a:srgbClr val="FFFFFF"/>
              </a:highlight>
              <a:latin typeface="Roboto Mono"/>
              <a:ea typeface="Roboto Mono"/>
              <a:cs typeface="Roboto Mono"/>
              <a:sym typeface="Roboto Mono"/>
            </a:endParaRPr>
          </a:p>
          <a:p>
            <a:pPr marL="457200" lvl="0" indent="-285750" algn="l" rtl="0">
              <a:lnSpc>
                <a:spcPct val="100000"/>
              </a:lnSpc>
              <a:spcBef>
                <a:spcPts val="0"/>
              </a:spcBef>
              <a:spcAft>
                <a:spcPts val="0"/>
              </a:spcAft>
              <a:buClr>
                <a:srgbClr val="444444"/>
              </a:buClr>
              <a:buSzPts val="900"/>
              <a:buFont typeface="Roboto Mono"/>
              <a:buChar char="●"/>
            </a:pPr>
            <a:r>
              <a:rPr lang="en" sz="900">
                <a:solidFill>
                  <a:srgbClr val="E48700"/>
                </a:solidFill>
                <a:highlight>
                  <a:srgbClr val="FFFFFF"/>
                </a:highlight>
                <a:uFill>
                  <a:noFill/>
                </a:uFill>
                <a:latin typeface="Roboto Mono"/>
                <a:ea typeface="Roboto Mono"/>
                <a:cs typeface="Roboto Mono"/>
                <a:sym typeface="Roboto Mono"/>
                <a:hlinkClick r:id="rId8"/>
              </a:rPr>
              <a:t>AWS::RDS::DBCluster</a:t>
            </a:r>
            <a:r>
              <a:rPr lang="en" sz="900">
                <a:solidFill>
                  <a:srgbClr val="E48700"/>
                </a:solidFill>
                <a:highlight>
                  <a:srgbClr val="FFFFFF"/>
                </a:highlight>
                <a:latin typeface="Roboto Mono"/>
                <a:ea typeface="Roboto Mono"/>
                <a:cs typeface="Roboto Mono"/>
                <a:sym typeface="Roboto Mono"/>
              </a:rPr>
              <a:t>, </a:t>
            </a:r>
            <a:r>
              <a:rPr lang="en" sz="900">
                <a:solidFill>
                  <a:srgbClr val="E48700"/>
                </a:solidFill>
                <a:highlight>
                  <a:srgbClr val="FFFFFF"/>
                </a:highlight>
                <a:uFill>
                  <a:noFill/>
                </a:uFill>
                <a:latin typeface="Roboto Mono"/>
                <a:ea typeface="Roboto Mono"/>
                <a:cs typeface="Roboto Mono"/>
                <a:sym typeface="Roboto Mono"/>
                <a:hlinkClick r:id="rId9"/>
              </a:rPr>
              <a:t>AWS::RDS::DBInstance</a:t>
            </a:r>
            <a:r>
              <a:rPr lang="en" sz="900">
                <a:solidFill>
                  <a:srgbClr val="E48700"/>
                </a:solidFill>
                <a:highlight>
                  <a:srgbClr val="FFFFFF"/>
                </a:highlight>
                <a:latin typeface="Roboto Mono"/>
                <a:ea typeface="Roboto Mono"/>
                <a:cs typeface="Roboto Mono"/>
                <a:sym typeface="Roboto Mono"/>
              </a:rPr>
              <a:t>, </a:t>
            </a:r>
            <a:r>
              <a:rPr lang="en" sz="900">
                <a:solidFill>
                  <a:srgbClr val="E48700"/>
                </a:solidFill>
                <a:highlight>
                  <a:srgbClr val="FFFFFF"/>
                </a:highlight>
                <a:uFill>
                  <a:noFill/>
                </a:uFill>
                <a:latin typeface="Roboto Mono"/>
                <a:ea typeface="Roboto Mono"/>
                <a:cs typeface="Roboto Mono"/>
                <a:sym typeface="Roboto Mono"/>
                <a:hlinkClick r:id="rId10"/>
              </a:rPr>
              <a:t>AWS::Redshift::Cluster</a:t>
            </a:r>
            <a:endParaRPr sz="900">
              <a:solidFill>
                <a:srgbClr val="E48700"/>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endParaRPr sz="9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endParaRPr sz="9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2"/>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Elastic BeanStalk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800"/>
              <a:t>AWS Elastic Beanstalk</a:t>
            </a:r>
            <a:endParaRPr sz="900">
              <a:solidFill>
                <a:srgbClr val="999999"/>
              </a:solidFill>
              <a:latin typeface="Roboto Mono"/>
              <a:ea typeface="Roboto Mono"/>
              <a:cs typeface="Roboto Mono"/>
              <a:sym typeface="Roboto Mono"/>
            </a:endParaRPr>
          </a:p>
        </p:txBody>
      </p:sp>
      <p:pic>
        <p:nvPicPr>
          <p:cNvPr id="366" name="Google Shape;366;p53"/>
          <p:cNvPicPr preferRelativeResize="0"/>
          <p:nvPr/>
        </p:nvPicPr>
        <p:blipFill>
          <a:blip r:embed="rId3">
            <a:alphaModFix/>
          </a:blip>
          <a:stretch>
            <a:fillRect/>
          </a:stretch>
        </p:blipFill>
        <p:spPr>
          <a:xfrm>
            <a:off x="152400" y="909000"/>
            <a:ext cx="4624499" cy="1782150"/>
          </a:xfrm>
          <a:prstGeom prst="rect">
            <a:avLst/>
          </a:prstGeom>
          <a:noFill/>
          <a:ln>
            <a:noFill/>
          </a:ln>
        </p:spPr>
      </p:pic>
      <p:pic>
        <p:nvPicPr>
          <p:cNvPr id="367" name="Google Shape;367;p53"/>
          <p:cNvPicPr preferRelativeResize="0"/>
          <p:nvPr/>
        </p:nvPicPr>
        <p:blipFill>
          <a:blip r:embed="rId4">
            <a:alphaModFix/>
          </a:blip>
          <a:stretch>
            <a:fillRect/>
          </a:stretch>
        </p:blipFill>
        <p:spPr>
          <a:xfrm>
            <a:off x="2537050" y="0"/>
            <a:ext cx="2676334" cy="756600"/>
          </a:xfrm>
          <a:prstGeom prst="rect">
            <a:avLst/>
          </a:prstGeom>
          <a:noFill/>
          <a:ln>
            <a:noFill/>
          </a:ln>
        </p:spPr>
      </p:pic>
      <p:pic>
        <p:nvPicPr>
          <p:cNvPr id="368" name="Google Shape;368;p53"/>
          <p:cNvPicPr preferRelativeResize="0"/>
          <p:nvPr/>
        </p:nvPicPr>
        <p:blipFill>
          <a:blip r:embed="rId5">
            <a:alphaModFix/>
          </a:blip>
          <a:stretch>
            <a:fillRect/>
          </a:stretch>
        </p:blipFill>
        <p:spPr>
          <a:xfrm>
            <a:off x="152400" y="2843550"/>
            <a:ext cx="4624498" cy="1851490"/>
          </a:xfrm>
          <a:prstGeom prst="rect">
            <a:avLst/>
          </a:prstGeom>
          <a:noFill/>
          <a:ln>
            <a:noFill/>
          </a:ln>
        </p:spPr>
      </p:pic>
      <p:pic>
        <p:nvPicPr>
          <p:cNvPr id="369" name="Google Shape;369;p53"/>
          <p:cNvPicPr preferRelativeResize="0"/>
          <p:nvPr/>
        </p:nvPicPr>
        <p:blipFill>
          <a:blip r:embed="rId6">
            <a:alphaModFix/>
          </a:blip>
          <a:stretch>
            <a:fillRect/>
          </a:stretch>
        </p:blipFill>
        <p:spPr>
          <a:xfrm>
            <a:off x="4876800" y="801125"/>
            <a:ext cx="4203252" cy="1627825"/>
          </a:xfrm>
          <a:prstGeom prst="rect">
            <a:avLst/>
          </a:prstGeom>
          <a:noFill/>
          <a:ln>
            <a:noFill/>
          </a:ln>
        </p:spPr>
      </p:pic>
      <p:pic>
        <p:nvPicPr>
          <p:cNvPr id="370" name="Google Shape;370;p53"/>
          <p:cNvPicPr preferRelativeResize="0"/>
          <p:nvPr/>
        </p:nvPicPr>
        <p:blipFill>
          <a:blip r:embed="rId7">
            <a:alphaModFix/>
          </a:blip>
          <a:stretch>
            <a:fillRect/>
          </a:stretch>
        </p:blipFill>
        <p:spPr>
          <a:xfrm>
            <a:off x="4701913" y="2614953"/>
            <a:ext cx="4400631" cy="178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4"/>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800"/>
              <a:t>AWS Elastic Beanstalk</a:t>
            </a:r>
            <a:endParaRPr sz="900">
              <a:solidFill>
                <a:srgbClr val="999999"/>
              </a:solidFill>
              <a:latin typeface="Roboto Mono"/>
              <a:ea typeface="Roboto Mono"/>
              <a:cs typeface="Roboto Mono"/>
              <a:sym typeface="Roboto Mono"/>
            </a:endParaRPr>
          </a:p>
        </p:txBody>
      </p:sp>
      <p:pic>
        <p:nvPicPr>
          <p:cNvPr id="376" name="Google Shape;376;p54"/>
          <p:cNvPicPr preferRelativeResize="0"/>
          <p:nvPr/>
        </p:nvPicPr>
        <p:blipFill>
          <a:blip r:embed="rId3">
            <a:alphaModFix/>
          </a:blip>
          <a:stretch>
            <a:fillRect/>
          </a:stretch>
        </p:blipFill>
        <p:spPr>
          <a:xfrm>
            <a:off x="152400" y="680400"/>
            <a:ext cx="4256324" cy="1989374"/>
          </a:xfrm>
          <a:prstGeom prst="rect">
            <a:avLst/>
          </a:prstGeom>
          <a:noFill/>
          <a:ln>
            <a:noFill/>
          </a:ln>
        </p:spPr>
      </p:pic>
      <p:pic>
        <p:nvPicPr>
          <p:cNvPr id="377" name="Google Shape;377;p54"/>
          <p:cNvPicPr preferRelativeResize="0"/>
          <p:nvPr/>
        </p:nvPicPr>
        <p:blipFill>
          <a:blip r:embed="rId4">
            <a:alphaModFix/>
          </a:blip>
          <a:stretch>
            <a:fillRect/>
          </a:stretch>
        </p:blipFill>
        <p:spPr>
          <a:xfrm>
            <a:off x="152400" y="2822175"/>
            <a:ext cx="4320602" cy="1165650"/>
          </a:xfrm>
          <a:prstGeom prst="rect">
            <a:avLst/>
          </a:prstGeom>
          <a:noFill/>
          <a:ln>
            <a:noFill/>
          </a:ln>
        </p:spPr>
      </p:pic>
      <p:pic>
        <p:nvPicPr>
          <p:cNvPr id="378" name="Google Shape;378;p54"/>
          <p:cNvPicPr preferRelativeResize="0"/>
          <p:nvPr/>
        </p:nvPicPr>
        <p:blipFill>
          <a:blip r:embed="rId5">
            <a:alphaModFix/>
          </a:blip>
          <a:stretch>
            <a:fillRect/>
          </a:stretch>
        </p:blipFill>
        <p:spPr>
          <a:xfrm>
            <a:off x="4768625" y="118119"/>
            <a:ext cx="4256326" cy="1635944"/>
          </a:xfrm>
          <a:prstGeom prst="rect">
            <a:avLst/>
          </a:prstGeom>
          <a:noFill/>
          <a:ln>
            <a:noFill/>
          </a:ln>
        </p:spPr>
      </p:pic>
      <p:pic>
        <p:nvPicPr>
          <p:cNvPr id="379" name="Google Shape;379;p54"/>
          <p:cNvPicPr preferRelativeResize="0"/>
          <p:nvPr/>
        </p:nvPicPr>
        <p:blipFill>
          <a:blip r:embed="rId6">
            <a:alphaModFix/>
          </a:blip>
          <a:stretch>
            <a:fillRect/>
          </a:stretch>
        </p:blipFill>
        <p:spPr>
          <a:xfrm>
            <a:off x="4734600" y="1864252"/>
            <a:ext cx="4383199" cy="1588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5"/>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800"/>
              <a:t>AWS Elastic Beanstalk</a:t>
            </a:r>
            <a:endParaRPr sz="900">
              <a:solidFill>
                <a:srgbClr val="999999"/>
              </a:solidFill>
              <a:latin typeface="Roboto Mono"/>
              <a:ea typeface="Roboto Mono"/>
              <a:cs typeface="Roboto Mono"/>
              <a:sym typeface="Roboto Mono"/>
            </a:endParaRPr>
          </a:p>
        </p:txBody>
      </p:sp>
      <p:pic>
        <p:nvPicPr>
          <p:cNvPr id="385" name="Google Shape;385;p55"/>
          <p:cNvPicPr preferRelativeResize="0"/>
          <p:nvPr/>
        </p:nvPicPr>
        <p:blipFill>
          <a:blip r:embed="rId3">
            <a:alphaModFix/>
          </a:blip>
          <a:stretch>
            <a:fillRect/>
          </a:stretch>
        </p:blipFill>
        <p:spPr>
          <a:xfrm>
            <a:off x="152400" y="756600"/>
            <a:ext cx="4495874" cy="2076074"/>
          </a:xfrm>
          <a:prstGeom prst="rect">
            <a:avLst/>
          </a:prstGeom>
          <a:noFill/>
          <a:ln>
            <a:noFill/>
          </a:ln>
        </p:spPr>
      </p:pic>
      <p:pic>
        <p:nvPicPr>
          <p:cNvPr id="386" name="Google Shape;386;p55"/>
          <p:cNvPicPr preferRelativeResize="0"/>
          <p:nvPr/>
        </p:nvPicPr>
        <p:blipFill>
          <a:blip r:embed="rId4">
            <a:alphaModFix/>
          </a:blip>
          <a:stretch>
            <a:fillRect/>
          </a:stretch>
        </p:blipFill>
        <p:spPr>
          <a:xfrm>
            <a:off x="4800674" y="147000"/>
            <a:ext cx="4190925" cy="2707074"/>
          </a:xfrm>
          <a:prstGeom prst="rect">
            <a:avLst/>
          </a:prstGeom>
          <a:noFill/>
          <a:ln>
            <a:noFill/>
          </a:ln>
        </p:spPr>
      </p:pic>
      <p:sp>
        <p:nvSpPr>
          <p:cNvPr id="387" name="Google Shape;387;p55"/>
          <p:cNvSpPr txBox="1"/>
          <p:nvPr/>
        </p:nvSpPr>
        <p:spPr>
          <a:xfrm>
            <a:off x="7092375" y="1855675"/>
            <a:ext cx="2149200" cy="5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Open Sans"/>
                <a:ea typeface="Open Sans"/>
                <a:cs typeface="Open Sans"/>
                <a:sym typeface="Open Sans"/>
              </a:rPr>
              <a:t>Key difference from OpsWorks</a:t>
            </a:r>
            <a:endParaRPr b="1">
              <a:solidFill>
                <a:srgbClr val="FF0000"/>
              </a:solidFill>
              <a:latin typeface="Open Sans"/>
              <a:ea typeface="Open Sans"/>
              <a:cs typeface="Open Sans"/>
              <a:sym typeface="Open Sans"/>
            </a:endParaRPr>
          </a:p>
        </p:txBody>
      </p:sp>
      <p:pic>
        <p:nvPicPr>
          <p:cNvPr id="388" name="Google Shape;388;p55"/>
          <p:cNvPicPr preferRelativeResize="0"/>
          <p:nvPr/>
        </p:nvPicPr>
        <p:blipFill>
          <a:blip r:embed="rId5">
            <a:alphaModFix/>
          </a:blip>
          <a:stretch>
            <a:fillRect/>
          </a:stretch>
        </p:blipFill>
        <p:spPr>
          <a:xfrm>
            <a:off x="152400" y="3006475"/>
            <a:ext cx="4355533" cy="2076076"/>
          </a:xfrm>
          <a:prstGeom prst="rect">
            <a:avLst/>
          </a:prstGeom>
          <a:noFill/>
          <a:ln>
            <a:noFill/>
          </a:ln>
        </p:spPr>
      </p:pic>
      <p:pic>
        <p:nvPicPr>
          <p:cNvPr id="389" name="Google Shape;389;p55"/>
          <p:cNvPicPr preferRelativeResize="0"/>
          <p:nvPr/>
        </p:nvPicPr>
        <p:blipFill>
          <a:blip r:embed="rId6">
            <a:alphaModFix/>
          </a:blip>
          <a:stretch>
            <a:fillRect/>
          </a:stretch>
        </p:blipFill>
        <p:spPr>
          <a:xfrm>
            <a:off x="4584125" y="3082675"/>
            <a:ext cx="4495874" cy="19519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6"/>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800"/>
              <a:t>AWS Elastic Beanstalk</a:t>
            </a:r>
            <a:endParaRPr sz="900">
              <a:solidFill>
                <a:srgbClr val="999999"/>
              </a:solidFill>
              <a:latin typeface="Roboto Mono"/>
              <a:ea typeface="Roboto Mono"/>
              <a:cs typeface="Roboto Mono"/>
              <a:sym typeface="Roboto Mono"/>
            </a:endParaRPr>
          </a:p>
        </p:txBody>
      </p:sp>
      <p:pic>
        <p:nvPicPr>
          <p:cNvPr id="395" name="Google Shape;395;p56"/>
          <p:cNvPicPr preferRelativeResize="0"/>
          <p:nvPr/>
        </p:nvPicPr>
        <p:blipFill>
          <a:blip r:embed="rId3">
            <a:alphaModFix/>
          </a:blip>
          <a:stretch>
            <a:fillRect/>
          </a:stretch>
        </p:blipFill>
        <p:spPr>
          <a:xfrm>
            <a:off x="152400" y="832800"/>
            <a:ext cx="4419598" cy="1508930"/>
          </a:xfrm>
          <a:prstGeom prst="rect">
            <a:avLst/>
          </a:prstGeom>
          <a:noFill/>
          <a:ln>
            <a:noFill/>
          </a:ln>
        </p:spPr>
      </p:pic>
      <p:pic>
        <p:nvPicPr>
          <p:cNvPr id="396" name="Google Shape;396;p56"/>
          <p:cNvPicPr preferRelativeResize="0"/>
          <p:nvPr/>
        </p:nvPicPr>
        <p:blipFill>
          <a:blip r:embed="rId4">
            <a:alphaModFix/>
          </a:blip>
          <a:stretch>
            <a:fillRect/>
          </a:stretch>
        </p:blipFill>
        <p:spPr>
          <a:xfrm>
            <a:off x="152400" y="2494126"/>
            <a:ext cx="4522674" cy="2111749"/>
          </a:xfrm>
          <a:prstGeom prst="rect">
            <a:avLst/>
          </a:prstGeom>
          <a:noFill/>
          <a:ln>
            <a:noFill/>
          </a:ln>
        </p:spPr>
      </p:pic>
      <p:pic>
        <p:nvPicPr>
          <p:cNvPr id="397" name="Google Shape;397;p56"/>
          <p:cNvPicPr preferRelativeResize="0"/>
          <p:nvPr/>
        </p:nvPicPr>
        <p:blipFill>
          <a:blip r:embed="rId5">
            <a:alphaModFix/>
          </a:blip>
          <a:stretch>
            <a:fillRect/>
          </a:stretch>
        </p:blipFill>
        <p:spPr>
          <a:xfrm>
            <a:off x="4522675" y="866024"/>
            <a:ext cx="4419600" cy="1417713"/>
          </a:xfrm>
          <a:prstGeom prst="rect">
            <a:avLst/>
          </a:prstGeom>
          <a:noFill/>
          <a:ln>
            <a:noFill/>
          </a:ln>
        </p:spPr>
      </p:pic>
      <p:sp>
        <p:nvSpPr>
          <p:cNvPr id="398" name="Google Shape;398;p56"/>
          <p:cNvSpPr txBox="1"/>
          <p:nvPr/>
        </p:nvSpPr>
        <p:spPr>
          <a:xfrm>
            <a:off x="2553375" y="119400"/>
            <a:ext cx="5290500" cy="6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0000"/>
                </a:solidFill>
                <a:latin typeface="Open Sans"/>
                <a:ea typeface="Open Sans"/>
                <a:cs typeface="Open Sans"/>
                <a:sym typeface="Open Sans"/>
              </a:rPr>
              <a:t>Migrating custom apps from on-prem to AWS, a possible option is to use custom built containers or use pre-configured docker platforms if it matches your tech stack</a:t>
            </a:r>
            <a:endParaRPr sz="1000">
              <a:solidFill>
                <a:srgbClr val="FF0000"/>
              </a:solidFill>
              <a:latin typeface="Open Sans"/>
              <a:ea typeface="Open Sans"/>
              <a:cs typeface="Open Sans"/>
              <a:sym typeface="Open Sans"/>
            </a:endParaRPr>
          </a:p>
        </p:txBody>
      </p:sp>
      <p:pic>
        <p:nvPicPr>
          <p:cNvPr id="399" name="Google Shape;399;p56"/>
          <p:cNvPicPr preferRelativeResize="0"/>
          <p:nvPr/>
        </p:nvPicPr>
        <p:blipFill>
          <a:blip r:embed="rId6">
            <a:alphaModFix/>
          </a:blip>
          <a:stretch>
            <a:fillRect/>
          </a:stretch>
        </p:blipFill>
        <p:spPr>
          <a:xfrm>
            <a:off x="4827474" y="2436137"/>
            <a:ext cx="4164125" cy="22580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7"/>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800"/>
              <a:t>AWS Elastic Beanstalk</a:t>
            </a:r>
            <a:endParaRPr sz="900">
              <a:solidFill>
                <a:srgbClr val="999999"/>
              </a:solidFill>
              <a:latin typeface="Roboto Mono"/>
              <a:ea typeface="Roboto Mono"/>
              <a:cs typeface="Roboto Mono"/>
              <a:sym typeface="Roboto Mono"/>
            </a:endParaRPr>
          </a:p>
        </p:txBody>
      </p:sp>
      <p:pic>
        <p:nvPicPr>
          <p:cNvPr id="405" name="Google Shape;405;p57"/>
          <p:cNvPicPr preferRelativeResize="0"/>
          <p:nvPr/>
        </p:nvPicPr>
        <p:blipFill>
          <a:blip r:embed="rId3">
            <a:alphaModFix/>
          </a:blip>
          <a:stretch>
            <a:fillRect/>
          </a:stretch>
        </p:blipFill>
        <p:spPr>
          <a:xfrm>
            <a:off x="152400" y="832800"/>
            <a:ext cx="4321400" cy="1809701"/>
          </a:xfrm>
          <a:prstGeom prst="rect">
            <a:avLst/>
          </a:prstGeom>
          <a:noFill/>
          <a:ln>
            <a:noFill/>
          </a:ln>
        </p:spPr>
      </p:pic>
      <p:pic>
        <p:nvPicPr>
          <p:cNvPr id="406" name="Google Shape;406;p57"/>
          <p:cNvPicPr preferRelativeResize="0"/>
          <p:nvPr/>
        </p:nvPicPr>
        <p:blipFill>
          <a:blip r:embed="rId4">
            <a:alphaModFix/>
          </a:blip>
          <a:stretch>
            <a:fillRect/>
          </a:stretch>
        </p:blipFill>
        <p:spPr>
          <a:xfrm>
            <a:off x="152400" y="2794900"/>
            <a:ext cx="4522675" cy="2005951"/>
          </a:xfrm>
          <a:prstGeom prst="rect">
            <a:avLst/>
          </a:prstGeom>
          <a:noFill/>
          <a:ln>
            <a:noFill/>
          </a:ln>
        </p:spPr>
      </p:pic>
      <p:pic>
        <p:nvPicPr>
          <p:cNvPr id="407" name="Google Shape;407;p57"/>
          <p:cNvPicPr preferRelativeResize="0"/>
          <p:nvPr/>
        </p:nvPicPr>
        <p:blipFill>
          <a:blip r:embed="rId5">
            <a:alphaModFix/>
          </a:blip>
          <a:stretch>
            <a:fillRect/>
          </a:stretch>
        </p:blipFill>
        <p:spPr>
          <a:xfrm>
            <a:off x="4550000" y="451800"/>
            <a:ext cx="4522677" cy="20263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8"/>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800"/>
              <a:t>AWS Elastic Beanstalk - monitoring &amp; logging</a:t>
            </a:r>
            <a:endParaRPr sz="900">
              <a:solidFill>
                <a:srgbClr val="999999"/>
              </a:solidFill>
              <a:latin typeface="Roboto Mono"/>
              <a:ea typeface="Roboto Mono"/>
              <a:cs typeface="Roboto Mono"/>
              <a:sym typeface="Roboto Mono"/>
            </a:endParaRPr>
          </a:p>
        </p:txBody>
      </p:sp>
      <p:pic>
        <p:nvPicPr>
          <p:cNvPr id="413" name="Google Shape;413;p58"/>
          <p:cNvPicPr preferRelativeResize="0"/>
          <p:nvPr/>
        </p:nvPicPr>
        <p:blipFill>
          <a:blip r:embed="rId3">
            <a:alphaModFix/>
          </a:blip>
          <a:stretch>
            <a:fillRect/>
          </a:stretch>
        </p:blipFill>
        <p:spPr>
          <a:xfrm>
            <a:off x="152400" y="756600"/>
            <a:ext cx="4419601" cy="1683787"/>
          </a:xfrm>
          <a:prstGeom prst="rect">
            <a:avLst/>
          </a:prstGeom>
          <a:noFill/>
          <a:ln>
            <a:noFill/>
          </a:ln>
        </p:spPr>
      </p:pic>
      <p:pic>
        <p:nvPicPr>
          <p:cNvPr id="414" name="Google Shape;414;p58"/>
          <p:cNvPicPr preferRelativeResize="0"/>
          <p:nvPr/>
        </p:nvPicPr>
        <p:blipFill>
          <a:blip r:embed="rId4">
            <a:alphaModFix/>
          </a:blip>
          <a:stretch>
            <a:fillRect/>
          </a:stretch>
        </p:blipFill>
        <p:spPr>
          <a:xfrm>
            <a:off x="152400" y="2592787"/>
            <a:ext cx="4684643" cy="2398313"/>
          </a:xfrm>
          <a:prstGeom prst="rect">
            <a:avLst/>
          </a:prstGeom>
          <a:noFill/>
          <a:ln>
            <a:noFill/>
          </a:ln>
        </p:spPr>
      </p:pic>
      <p:pic>
        <p:nvPicPr>
          <p:cNvPr id="415" name="Google Shape;415;p58"/>
          <p:cNvPicPr preferRelativeResize="0"/>
          <p:nvPr/>
        </p:nvPicPr>
        <p:blipFill>
          <a:blip r:embed="rId5">
            <a:alphaModFix/>
          </a:blip>
          <a:stretch>
            <a:fillRect/>
          </a:stretch>
        </p:blipFill>
        <p:spPr>
          <a:xfrm>
            <a:off x="4684651" y="223200"/>
            <a:ext cx="4419601" cy="2174767"/>
          </a:xfrm>
          <a:prstGeom prst="rect">
            <a:avLst/>
          </a:prstGeom>
          <a:noFill/>
          <a:ln>
            <a:noFill/>
          </a:ln>
        </p:spPr>
      </p:pic>
      <p:pic>
        <p:nvPicPr>
          <p:cNvPr id="416" name="Google Shape;416;p58"/>
          <p:cNvPicPr preferRelativeResize="0"/>
          <p:nvPr/>
        </p:nvPicPr>
        <p:blipFill>
          <a:blip r:embed="rId6">
            <a:alphaModFix/>
          </a:blip>
          <a:stretch>
            <a:fillRect/>
          </a:stretch>
        </p:blipFill>
        <p:spPr>
          <a:xfrm>
            <a:off x="4924000" y="2790375"/>
            <a:ext cx="4044374" cy="1774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9"/>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CloudTrail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a:t>CW (1/3) - Overall </a:t>
            </a:r>
            <a:endParaRPr sz="180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a:t>
            </a:r>
            <a:r>
              <a:rPr lang="en" sz="1100" u="sng">
                <a:solidFill>
                  <a:schemeClr val="hlink"/>
                </a:solidFill>
                <a:latin typeface="Roboto Mono"/>
                <a:ea typeface="Roboto Mono"/>
                <a:cs typeface="Roboto Mono"/>
                <a:sym typeface="Roboto Mono"/>
                <a:hlinkClick r:id="rId3"/>
              </a:rPr>
              <a:t>CW</a:t>
            </a:r>
            <a:r>
              <a:rPr lang="en" sz="1100" u="sng">
                <a:solidFill>
                  <a:schemeClr val="hlink"/>
                </a:solidFill>
                <a:latin typeface="Roboto Mono"/>
                <a:ea typeface="Roboto Mono"/>
                <a:cs typeface="Roboto Mono"/>
                <a:sym typeface="Roboto Mono"/>
                <a:hlinkClick r:id="rId3"/>
              </a:rPr>
              <a:t>/index.html</a:t>
            </a:r>
            <a:endParaRPr sz="1200">
              <a:solidFill>
                <a:srgbClr val="999999"/>
              </a:solidFill>
              <a:latin typeface="Roboto Mono"/>
              <a:ea typeface="Roboto Mono"/>
              <a:cs typeface="Roboto Mono"/>
              <a:sym typeface="Roboto Mono"/>
            </a:endParaRPr>
          </a:p>
        </p:txBody>
      </p:sp>
      <p:sp>
        <p:nvSpPr>
          <p:cNvPr id="155" name="Google Shape;155;p27"/>
          <p:cNvSpPr txBox="1"/>
          <p:nvPr/>
        </p:nvSpPr>
        <p:spPr>
          <a:xfrm>
            <a:off x="265475" y="2115650"/>
            <a:ext cx="8435400" cy="44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a:solidFill>
                  <a:srgbClr val="E47911"/>
                </a:solidFill>
                <a:highlight>
                  <a:srgbClr val="FFFFFF"/>
                </a:highlight>
                <a:latin typeface="Roboto Mono"/>
                <a:ea typeface="Roboto Mono"/>
                <a:cs typeface="Roboto Mono"/>
                <a:sym typeface="Roboto Mono"/>
              </a:rPr>
              <a:t>Collecting Metrics and Logs from Amazon EC2 Instances and On-Premises Servers with the CW Agent</a:t>
            </a:r>
            <a:endParaRPr sz="1000" b="1">
              <a:solidFill>
                <a:srgbClr val="E47911"/>
              </a:solidFill>
              <a:highlight>
                <a:srgbClr val="FFFFFF"/>
              </a:highlight>
              <a:latin typeface="Roboto Mono"/>
              <a:ea typeface="Roboto Mono"/>
              <a:cs typeface="Roboto Mono"/>
              <a:sym typeface="Roboto Mono"/>
            </a:endParaRPr>
          </a:p>
          <a:p>
            <a:pPr marL="457200" lvl="0" indent="-292100" algn="l" rtl="0">
              <a:lnSpc>
                <a:spcPct val="100000"/>
              </a:lnSpc>
              <a:spcBef>
                <a:spcPts val="120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Collect more system-level metrics from Amazon EC2 instances across operating systems. The metrics can include in-guest metrics, in addition to the metrics for EC2 instances. </a:t>
            </a:r>
            <a:endParaRPr sz="1000">
              <a:solidFill>
                <a:srgbClr val="444444"/>
              </a:solidFill>
              <a:highlight>
                <a:srgbClr val="FFFFFF"/>
              </a:highlight>
              <a:latin typeface="Roboto Mono"/>
              <a:ea typeface="Roboto Mono"/>
              <a:cs typeface="Roboto Mono"/>
              <a:sym typeface="Roboto Mono"/>
            </a:endParaRPr>
          </a:p>
          <a:p>
            <a:pPr marL="457200" lvl="0" indent="-292100" algn="l" rtl="0">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Collect system-level metrics from on-premises servers. These can include servers in a hybrid environment as well as servers not managed by AWS.</a:t>
            </a:r>
            <a:endParaRPr sz="1000">
              <a:solidFill>
                <a:srgbClr val="444444"/>
              </a:solidFill>
              <a:highlight>
                <a:srgbClr val="FFFFFF"/>
              </a:highlight>
              <a:latin typeface="Roboto Mono"/>
              <a:ea typeface="Roboto Mono"/>
              <a:cs typeface="Roboto Mono"/>
              <a:sym typeface="Roboto Mono"/>
            </a:endParaRPr>
          </a:p>
          <a:p>
            <a:pPr marL="457200" lvl="0" indent="-292100" algn="l" rtl="0">
              <a:lnSpc>
                <a:spcPct val="100000"/>
              </a:lnSpc>
              <a:spcBef>
                <a:spcPts val="0"/>
              </a:spcBef>
              <a:spcAft>
                <a:spcPts val="0"/>
              </a:spcAft>
              <a:buClr>
                <a:srgbClr val="444444"/>
              </a:buClr>
              <a:buSzPts val="1000"/>
              <a:buChar char="●"/>
            </a:pPr>
            <a:r>
              <a:rPr lang="en" sz="1000">
                <a:solidFill>
                  <a:srgbClr val="444444"/>
                </a:solidFill>
                <a:highlight>
                  <a:srgbClr val="FFFFFF"/>
                </a:highlight>
                <a:latin typeface="Roboto Mono"/>
                <a:ea typeface="Roboto Mono"/>
                <a:cs typeface="Roboto Mono"/>
                <a:sym typeface="Roboto Mono"/>
              </a:rPr>
              <a:t>Retrieve custom metrics from your applications or services using the StatsD and collectd protocols. StatsD is supported on both Linux servers and servers running Windows Server. collectd is supported only on Linux servers.</a:t>
            </a:r>
            <a:endParaRPr sz="1000">
              <a:solidFill>
                <a:srgbClr val="444444"/>
              </a:solidFill>
              <a:highlight>
                <a:srgbClr val="FFFFFF"/>
              </a:highlight>
              <a:latin typeface="Roboto Mono"/>
              <a:ea typeface="Roboto Mono"/>
              <a:cs typeface="Roboto Mono"/>
              <a:sym typeface="Roboto Mono"/>
            </a:endParaRPr>
          </a:p>
          <a:p>
            <a:pPr marL="457200" lvl="0" indent="-292100" algn="l" rtl="0">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Collect logs from Amazon EC2 instances and on-premises servers, running either Linux or Windows Server.</a:t>
            </a:r>
            <a:endParaRPr sz="10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You can store and view the metrics that you collect with the CW agent in CW just as you can with any other CW metrics. </a:t>
            </a:r>
            <a:endParaRPr sz="10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1200"/>
              </a:spcAft>
              <a:buNone/>
            </a:pPr>
            <a:r>
              <a:rPr lang="en" sz="1000">
                <a:solidFill>
                  <a:srgbClr val="444444"/>
                </a:solidFill>
                <a:highlight>
                  <a:srgbClr val="FFFFFF"/>
                </a:highlight>
                <a:latin typeface="Roboto Mono"/>
                <a:ea typeface="Roboto Mono"/>
                <a:cs typeface="Roboto Mono"/>
                <a:sym typeface="Roboto Mono"/>
              </a:rPr>
              <a:t>The logs collected by the unified CW agent are processed and stored in Amazon CW Logs, just like logs collected by the older CW Logs agent. Metrics collected by the CW agent are billed as custom metrics.</a:t>
            </a:r>
            <a:endParaRPr sz="1000">
              <a:solidFill>
                <a:srgbClr val="0000FF"/>
              </a:solidFill>
              <a:latin typeface="Roboto Mono"/>
              <a:ea typeface="Roboto Mono"/>
              <a:cs typeface="Roboto Mono"/>
              <a:sym typeface="Roboto Mono"/>
            </a:endParaRPr>
          </a:p>
        </p:txBody>
      </p:sp>
      <p:sp>
        <p:nvSpPr>
          <p:cNvPr id="156" name="Google Shape;156;p27"/>
          <p:cNvSpPr/>
          <p:nvPr/>
        </p:nvSpPr>
        <p:spPr>
          <a:xfrm>
            <a:off x="3389513" y="1081800"/>
            <a:ext cx="2442300" cy="853500"/>
          </a:xfrm>
          <a:prstGeom prst="roundRect">
            <a:avLst>
              <a:gd name="adj" fmla="val 16667"/>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chemeClr val="accent3"/>
                </a:solidFill>
                <a:latin typeface="Roboto Mono"/>
                <a:ea typeface="Roboto Mono"/>
                <a:cs typeface="Roboto Mono"/>
                <a:sym typeface="Roboto Mono"/>
              </a:rPr>
              <a:t>CW Events</a:t>
            </a:r>
            <a:endParaRPr sz="800" b="1">
              <a:solidFill>
                <a:schemeClr val="accent3"/>
              </a:solidFill>
              <a:latin typeface="Roboto Mono"/>
              <a:ea typeface="Roboto Mono"/>
              <a:cs typeface="Roboto Mono"/>
              <a:sym typeface="Roboto Mono"/>
            </a:endParaRPr>
          </a:p>
          <a:p>
            <a:pPr marL="0" lvl="0" indent="0" algn="l" rtl="0">
              <a:spcBef>
                <a:spcPts val="0"/>
              </a:spcBef>
              <a:spcAft>
                <a:spcPts val="0"/>
              </a:spcAft>
              <a:buNone/>
            </a:pPr>
            <a:r>
              <a:rPr lang="en" sz="800">
                <a:latin typeface="Roboto Mono"/>
                <a:ea typeface="Roboto Mono"/>
                <a:cs typeface="Roboto Mono"/>
                <a:sym typeface="Roboto Mono"/>
              </a:rPr>
              <a:t>Use CW Events to send system events from AWS resources to AWS Lambda functions, Amazon SNS topics, streams in Amazon Kinesis, and other target types.</a:t>
            </a:r>
            <a:endParaRPr sz="800">
              <a:latin typeface="Roboto Mono"/>
              <a:ea typeface="Roboto Mono"/>
              <a:cs typeface="Roboto Mono"/>
              <a:sym typeface="Roboto Mono"/>
            </a:endParaRPr>
          </a:p>
        </p:txBody>
      </p:sp>
      <p:sp>
        <p:nvSpPr>
          <p:cNvPr id="157" name="Google Shape;157;p27"/>
          <p:cNvSpPr/>
          <p:nvPr/>
        </p:nvSpPr>
        <p:spPr>
          <a:xfrm>
            <a:off x="265475" y="1006500"/>
            <a:ext cx="2900400" cy="9978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800" b="1">
                <a:solidFill>
                  <a:schemeClr val="accent3"/>
                </a:solidFill>
                <a:latin typeface="Roboto Mono"/>
                <a:ea typeface="Roboto Mono"/>
                <a:cs typeface="Roboto Mono"/>
                <a:sym typeface="Roboto Mono"/>
              </a:rPr>
              <a:t>CW Monitoring</a:t>
            </a:r>
            <a:endParaRPr sz="800" b="1">
              <a:solidFill>
                <a:schemeClr val="accent3"/>
              </a:solidFill>
              <a:latin typeface="Roboto Mono"/>
              <a:ea typeface="Roboto Mono"/>
              <a:cs typeface="Roboto Mono"/>
              <a:sym typeface="Roboto Mono"/>
            </a:endParaRPr>
          </a:p>
          <a:p>
            <a:pPr marL="0" lvl="0" indent="0" algn="l" rtl="0">
              <a:lnSpc>
                <a:spcPct val="100000"/>
              </a:lnSpc>
              <a:spcBef>
                <a:spcPts val="0"/>
              </a:spcBef>
              <a:spcAft>
                <a:spcPts val="0"/>
              </a:spcAft>
              <a:buNone/>
            </a:pPr>
            <a:r>
              <a:rPr lang="en" sz="800">
                <a:latin typeface="Roboto Mono"/>
                <a:ea typeface="Roboto Mono"/>
                <a:cs typeface="Roboto Mono"/>
                <a:sym typeface="Roboto Mono"/>
              </a:rPr>
              <a:t>Use CW to monitor your AWS resources and your applications. The CW home page displays metrics about every AWS service you use. You can also create custom dashboards and create alarms which watch metrics and send notifications </a:t>
            </a:r>
            <a:endParaRPr sz="800">
              <a:latin typeface="Roboto Mono"/>
              <a:ea typeface="Roboto Mono"/>
              <a:cs typeface="Roboto Mono"/>
              <a:sym typeface="Roboto Mono"/>
            </a:endParaRPr>
          </a:p>
          <a:p>
            <a:pPr marL="0" lvl="0" indent="0" algn="l" rtl="0">
              <a:spcBef>
                <a:spcPts val="0"/>
              </a:spcBef>
              <a:spcAft>
                <a:spcPts val="0"/>
              </a:spcAft>
              <a:buNone/>
            </a:pPr>
            <a:endParaRPr sz="800">
              <a:latin typeface="Roboto Mono"/>
              <a:ea typeface="Roboto Mono"/>
              <a:cs typeface="Roboto Mono"/>
              <a:sym typeface="Roboto Mono"/>
            </a:endParaRPr>
          </a:p>
        </p:txBody>
      </p:sp>
      <p:sp>
        <p:nvSpPr>
          <p:cNvPr id="158" name="Google Shape;158;p27"/>
          <p:cNvSpPr/>
          <p:nvPr/>
        </p:nvSpPr>
        <p:spPr>
          <a:xfrm>
            <a:off x="6055450" y="1081800"/>
            <a:ext cx="2495700" cy="853500"/>
          </a:xfrm>
          <a:prstGeom prst="roundRect">
            <a:avLst>
              <a:gd name="adj" fmla="val 16667"/>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chemeClr val="accent3"/>
                </a:solidFill>
                <a:latin typeface="Roboto Mono"/>
                <a:ea typeface="Roboto Mono"/>
                <a:cs typeface="Roboto Mono"/>
                <a:sym typeface="Roboto Mono"/>
              </a:rPr>
              <a:t>CW Logs </a:t>
            </a:r>
            <a:endParaRPr sz="800" b="1">
              <a:solidFill>
                <a:schemeClr val="accent3"/>
              </a:solidFill>
              <a:latin typeface="Roboto Mono"/>
              <a:ea typeface="Roboto Mono"/>
              <a:cs typeface="Roboto Mono"/>
              <a:sym typeface="Roboto Mono"/>
            </a:endParaRPr>
          </a:p>
          <a:p>
            <a:pPr marL="0" lvl="0" indent="0" algn="l" rtl="0">
              <a:spcBef>
                <a:spcPts val="0"/>
              </a:spcBef>
              <a:spcAft>
                <a:spcPts val="0"/>
              </a:spcAft>
              <a:buNone/>
            </a:pPr>
            <a:r>
              <a:rPr lang="en" sz="800">
                <a:latin typeface="Roboto Mono"/>
                <a:ea typeface="Roboto Mono"/>
                <a:cs typeface="Roboto Mono"/>
                <a:sym typeface="Roboto Mono"/>
              </a:rPr>
              <a:t>Use CW Logs to monitor, store, and access your log files from Amazon EC2 instances, AWS CloudTrail, or other sources.</a:t>
            </a:r>
            <a:endParaRPr sz="800">
              <a:latin typeface="Roboto Mono"/>
              <a:ea typeface="Roboto Mono"/>
              <a:cs typeface="Roboto Mono"/>
              <a:sym typeface="Roboto Mono"/>
            </a:endParaRPr>
          </a:p>
        </p:txBody>
      </p:sp>
      <p:sp>
        <p:nvSpPr>
          <p:cNvPr id="159" name="Google Shape;159;p27"/>
          <p:cNvSpPr/>
          <p:nvPr/>
        </p:nvSpPr>
        <p:spPr>
          <a:xfrm>
            <a:off x="2790625" y="1041975"/>
            <a:ext cx="305400" cy="3186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Mono"/>
                <a:ea typeface="Roboto Mono"/>
                <a:cs typeface="Roboto Mono"/>
                <a:sym typeface="Roboto Mono"/>
              </a:rPr>
              <a:t>1</a:t>
            </a:r>
            <a:endParaRPr>
              <a:solidFill>
                <a:srgbClr val="FFFFFF"/>
              </a:solidFill>
              <a:latin typeface="Roboto Mono"/>
              <a:ea typeface="Roboto Mono"/>
              <a:cs typeface="Roboto Mono"/>
              <a:sym typeface="Roboto Mono"/>
            </a:endParaRPr>
          </a:p>
        </p:txBody>
      </p:sp>
      <p:sp>
        <p:nvSpPr>
          <p:cNvPr id="160" name="Google Shape;160;p27"/>
          <p:cNvSpPr/>
          <p:nvPr/>
        </p:nvSpPr>
        <p:spPr>
          <a:xfrm>
            <a:off x="8177100" y="1081800"/>
            <a:ext cx="305400" cy="3186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Mono"/>
                <a:ea typeface="Roboto Mono"/>
                <a:cs typeface="Roboto Mono"/>
                <a:sym typeface="Roboto Mono"/>
              </a:rPr>
              <a:t>3</a:t>
            </a:r>
            <a:endParaRPr>
              <a:solidFill>
                <a:srgbClr val="FFFFFF"/>
              </a:solidFill>
              <a:latin typeface="Roboto Mono"/>
              <a:ea typeface="Roboto Mono"/>
              <a:cs typeface="Roboto Mono"/>
              <a:sym typeface="Roboto Mono"/>
            </a:endParaRPr>
          </a:p>
        </p:txBody>
      </p:sp>
      <p:sp>
        <p:nvSpPr>
          <p:cNvPr id="161" name="Google Shape;161;p27"/>
          <p:cNvSpPr/>
          <p:nvPr/>
        </p:nvSpPr>
        <p:spPr>
          <a:xfrm>
            <a:off x="5451475" y="1081800"/>
            <a:ext cx="305400" cy="3186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Mono"/>
                <a:ea typeface="Roboto Mono"/>
                <a:cs typeface="Roboto Mono"/>
                <a:sym typeface="Roboto Mono"/>
              </a:rPr>
              <a:t>2</a:t>
            </a:r>
            <a:endParaRPr>
              <a:solidFill>
                <a:srgbClr val="FFFFFF"/>
              </a:solidFill>
              <a:latin typeface="Roboto Mono"/>
              <a:ea typeface="Roboto Mono"/>
              <a:cs typeface="Roboto Mono"/>
              <a:sym typeface="Roboto Mono"/>
            </a:endParaRPr>
          </a:p>
        </p:txBody>
      </p:sp>
      <p:sp>
        <p:nvSpPr>
          <p:cNvPr id="162" name="Google Shape;162;p27"/>
          <p:cNvSpPr txBox="1"/>
          <p:nvPr/>
        </p:nvSpPr>
        <p:spPr>
          <a:xfrm>
            <a:off x="4778475" y="119450"/>
            <a:ext cx="4041900" cy="44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Roboto Mono"/>
                <a:ea typeface="Roboto Mono"/>
                <a:cs typeface="Roboto Mono"/>
                <a:sym typeface="Roboto Mono"/>
              </a:rPr>
              <a:t>Are we using CW agent? Which custom alarms are configured?</a:t>
            </a:r>
            <a:endParaRPr sz="800">
              <a:latin typeface="Roboto Mono"/>
              <a:ea typeface="Roboto Mono"/>
              <a:cs typeface="Roboto Mono"/>
              <a:sym typeface="Roboto Mono"/>
            </a:endParaRPr>
          </a:p>
          <a:p>
            <a:pPr marL="0" lvl="0" indent="0" algn="l" rtl="0">
              <a:spcBef>
                <a:spcPts val="0"/>
              </a:spcBef>
              <a:spcAft>
                <a:spcPts val="0"/>
              </a:spcAft>
              <a:buNone/>
            </a:pPr>
            <a:r>
              <a:rPr lang="en" sz="800">
                <a:latin typeface="Roboto Mono"/>
                <a:ea typeface="Roboto Mono"/>
                <a:cs typeface="Roboto Mono"/>
                <a:sym typeface="Roboto Mono"/>
              </a:rPr>
              <a:t>Which CW Events?</a:t>
            </a:r>
            <a:endParaRPr sz="800">
              <a:latin typeface="Roboto Mono"/>
              <a:ea typeface="Roboto Mono"/>
              <a:cs typeface="Roboto Mono"/>
              <a:sym typeface="Roboto Mono"/>
            </a:endParaRPr>
          </a:p>
          <a:p>
            <a:pPr marL="0" lvl="0" indent="0" algn="l" rtl="0">
              <a:spcBef>
                <a:spcPts val="0"/>
              </a:spcBef>
              <a:spcAft>
                <a:spcPts val="0"/>
              </a:spcAft>
              <a:buNone/>
            </a:pPr>
            <a:endParaRPr sz="800">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0"/>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CloudTrail - Intro</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427" name="Google Shape;427;p60"/>
          <p:cNvPicPr preferRelativeResize="0"/>
          <p:nvPr/>
        </p:nvPicPr>
        <p:blipFill>
          <a:blip r:embed="rId3">
            <a:alphaModFix/>
          </a:blip>
          <a:stretch>
            <a:fillRect/>
          </a:stretch>
        </p:blipFill>
        <p:spPr>
          <a:xfrm>
            <a:off x="152400" y="909000"/>
            <a:ext cx="4455171" cy="1662750"/>
          </a:xfrm>
          <a:prstGeom prst="rect">
            <a:avLst/>
          </a:prstGeom>
          <a:noFill/>
          <a:ln>
            <a:noFill/>
          </a:ln>
        </p:spPr>
      </p:pic>
      <p:pic>
        <p:nvPicPr>
          <p:cNvPr id="428" name="Google Shape;428;p60"/>
          <p:cNvPicPr preferRelativeResize="0"/>
          <p:nvPr/>
        </p:nvPicPr>
        <p:blipFill>
          <a:blip r:embed="rId4">
            <a:alphaModFix/>
          </a:blip>
          <a:stretch>
            <a:fillRect/>
          </a:stretch>
        </p:blipFill>
        <p:spPr>
          <a:xfrm>
            <a:off x="152400" y="2724150"/>
            <a:ext cx="4602599" cy="2266952"/>
          </a:xfrm>
          <a:prstGeom prst="rect">
            <a:avLst/>
          </a:prstGeom>
          <a:noFill/>
          <a:ln>
            <a:noFill/>
          </a:ln>
        </p:spPr>
      </p:pic>
      <p:pic>
        <p:nvPicPr>
          <p:cNvPr id="429" name="Google Shape;429;p60"/>
          <p:cNvPicPr preferRelativeResize="0"/>
          <p:nvPr/>
        </p:nvPicPr>
        <p:blipFill>
          <a:blip r:embed="rId5">
            <a:alphaModFix/>
          </a:blip>
          <a:stretch>
            <a:fillRect/>
          </a:stretch>
        </p:blipFill>
        <p:spPr>
          <a:xfrm>
            <a:off x="4907399" y="909000"/>
            <a:ext cx="4084202" cy="1964241"/>
          </a:xfrm>
          <a:prstGeom prst="rect">
            <a:avLst/>
          </a:prstGeom>
          <a:noFill/>
          <a:ln>
            <a:noFill/>
          </a:ln>
        </p:spPr>
      </p:pic>
      <p:pic>
        <p:nvPicPr>
          <p:cNvPr id="430" name="Google Shape;430;p60"/>
          <p:cNvPicPr preferRelativeResize="0"/>
          <p:nvPr/>
        </p:nvPicPr>
        <p:blipFill>
          <a:blip r:embed="rId6">
            <a:alphaModFix/>
          </a:blip>
          <a:stretch>
            <a:fillRect/>
          </a:stretch>
        </p:blipFill>
        <p:spPr>
          <a:xfrm>
            <a:off x="4800600" y="2718125"/>
            <a:ext cx="4289274" cy="1506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61"/>
          <p:cNvPicPr preferRelativeResize="0"/>
          <p:nvPr/>
        </p:nvPicPr>
        <p:blipFill>
          <a:blip r:embed="rId3">
            <a:alphaModFix/>
          </a:blip>
          <a:stretch>
            <a:fillRect/>
          </a:stretch>
        </p:blipFill>
        <p:spPr>
          <a:xfrm>
            <a:off x="152400" y="832800"/>
            <a:ext cx="4419599" cy="2065711"/>
          </a:xfrm>
          <a:prstGeom prst="rect">
            <a:avLst/>
          </a:prstGeom>
          <a:noFill/>
          <a:ln>
            <a:noFill/>
          </a:ln>
        </p:spPr>
      </p:pic>
      <p:sp>
        <p:nvSpPr>
          <p:cNvPr id="436" name="Google Shape;436;p61"/>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CloudTrail - Intro</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437" name="Google Shape;437;p61"/>
          <p:cNvPicPr preferRelativeResize="0"/>
          <p:nvPr/>
        </p:nvPicPr>
        <p:blipFill>
          <a:blip r:embed="rId4">
            <a:alphaModFix/>
          </a:blip>
          <a:stretch>
            <a:fillRect/>
          </a:stretch>
        </p:blipFill>
        <p:spPr>
          <a:xfrm>
            <a:off x="152400" y="3050904"/>
            <a:ext cx="4660452" cy="1237800"/>
          </a:xfrm>
          <a:prstGeom prst="rect">
            <a:avLst/>
          </a:prstGeom>
          <a:noFill/>
          <a:ln>
            <a:noFill/>
          </a:ln>
        </p:spPr>
      </p:pic>
      <p:pic>
        <p:nvPicPr>
          <p:cNvPr id="438" name="Google Shape;438;p61"/>
          <p:cNvPicPr preferRelativeResize="0"/>
          <p:nvPr/>
        </p:nvPicPr>
        <p:blipFill>
          <a:blip r:embed="rId5">
            <a:alphaModFix/>
          </a:blip>
          <a:stretch>
            <a:fillRect/>
          </a:stretch>
        </p:blipFill>
        <p:spPr>
          <a:xfrm>
            <a:off x="4648200" y="729925"/>
            <a:ext cx="4419600" cy="14857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2"/>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Cross-Account Scenarios</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444" name="Google Shape;444;p62"/>
          <p:cNvPicPr preferRelativeResize="0"/>
          <p:nvPr/>
        </p:nvPicPr>
        <p:blipFill>
          <a:blip r:embed="rId3">
            <a:alphaModFix/>
          </a:blip>
          <a:stretch>
            <a:fillRect/>
          </a:stretch>
        </p:blipFill>
        <p:spPr>
          <a:xfrm>
            <a:off x="76200" y="756600"/>
            <a:ext cx="4419600" cy="1974013"/>
          </a:xfrm>
          <a:prstGeom prst="rect">
            <a:avLst/>
          </a:prstGeom>
          <a:noFill/>
          <a:ln>
            <a:noFill/>
          </a:ln>
        </p:spPr>
      </p:pic>
      <p:pic>
        <p:nvPicPr>
          <p:cNvPr id="445" name="Google Shape;445;p62"/>
          <p:cNvPicPr preferRelativeResize="0"/>
          <p:nvPr/>
        </p:nvPicPr>
        <p:blipFill>
          <a:blip r:embed="rId4">
            <a:alphaModFix/>
          </a:blip>
          <a:stretch>
            <a:fillRect/>
          </a:stretch>
        </p:blipFill>
        <p:spPr>
          <a:xfrm>
            <a:off x="76200" y="2883023"/>
            <a:ext cx="4596150" cy="1836725"/>
          </a:xfrm>
          <a:prstGeom prst="rect">
            <a:avLst/>
          </a:prstGeom>
          <a:noFill/>
          <a:ln>
            <a:noFill/>
          </a:ln>
        </p:spPr>
      </p:pic>
      <p:pic>
        <p:nvPicPr>
          <p:cNvPr id="446" name="Google Shape;446;p62"/>
          <p:cNvPicPr preferRelativeResize="0"/>
          <p:nvPr/>
        </p:nvPicPr>
        <p:blipFill>
          <a:blip r:embed="rId5">
            <a:alphaModFix/>
          </a:blip>
          <a:stretch>
            <a:fillRect/>
          </a:stretch>
        </p:blipFill>
        <p:spPr>
          <a:xfrm>
            <a:off x="4648200" y="756600"/>
            <a:ext cx="4048051" cy="1821623"/>
          </a:xfrm>
          <a:prstGeom prst="rect">
            <a:avLst/>
          </a:prstGeom>
          <a:noFill/>
          <a:ln>
            <a:noFill/>
          </a:ln>
        </p:spPr>
      </p:pic>
      <p:pic>
        <p:nvPicPr>
          <p:cNvPr id="447" name="Google Shape;447;p62"/>
          <p:cNvPicPr preferRelativeResize="0"/>
          <p:nvPr/>
        </p:nvPicPr>
        <p:blipFill>
          <a:blip r:embed="rId6">
            <a:alphaModFix/>
          </a:blip>
          <a:stretch>
            <a:fillRect/>
          </a:stretch>
        </p:blipFill>
        <p:spPr>
          <a:xfrm>
            <a:off x="4824750" y="2730623"/>
            <a:ext cx="4166851" cy="202174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3"/>
          <p:cNvSpPr txBox="1">
            <a:spLocks noGrp="1"/>
          </p:cNvSpPr>
          <p:nvPr>
            <p:ph type="title" idx="4294967295"/>
          </p:nvPr>
        </p:nvSpPr>
        <p:spPr>
          <a:xfrm>
            <a:off x="311700" y="250800"/>
            <a:ext cx="83493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CloudTrail Monitoring</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453" name="Google Shape;453;p63"/>
          <p:cNvPicPr preferRelativeResize="0"/>
          <p:nvPr/>
        </p:nvPicPr>
        <p:blipFill>
          <a:blip r:embed="rId3">
            <a:alphaModFix/>
          </a:blip>
          <a:stretch>
            <a:fillRect/>
          </a:stretch>
        </p:blipFill>
        <p:spPr>
          <a:xfrm>
            <a:off x="152400" y="832800"/>
            <a:ext cx="4302249" cy="1380525"/>
          </a:xfrm>
          <a:prstGeom prst="rect">
            <a:avLst/>
          </a:prstGeom>
          <a:noFill/>
          <a:ln>
            <a:noFill/>
          </a:ln>
        </p:spPr>
      </p:pic>
      <p:pic>
        <p:nvPicPr>
          <p:cNvPr id="454" name="Google Shape;454;p63"/>
          <p:cNvPicPr preferRelativeResize="0"/>
          <p:nvPr/>
        </p:nvPicPr>
        <p:blipFill>
          <a:blip r:embed="rId4">
            <a:alphaModFix/>
          </a:blip>
          <a:stretch>
            <a:fillRect/>
          </a:stretch>
        </p:blipFill>
        <p:spPr>
          <a:xfrm>
            <a:off x="152400" y="2365725"/>
            <a:ext cx="4550225" cy="2118825"/>
          </a:xfrm>
          <a:prstGeom prst="rect">
            <a:avLst/>
          </a:prstGeom>
          <a:noFill/>
          <a:ln>
            <a:noFill/>
          </a:ln>
        </p:spPr>
      </p:pic>
      <p:pic>
        <p:nvPicPr>
          <p:cNvPr id="455" name="Google Shape;455;p63"/>
          <p:cNvPicPr preferRelativeResize="0"/>
          <p:nvPr/>
        </p:nvPicPr>
        <p:blipFill>
          <a:blip r:embed="rId5">
            <a:alphaModFix/>
          </a:blip>
          <a:stretch>
            <a:fillRect/>
          </a:stretch>
        </p:blipFill>
        <p:spPr>
          <a:xfrm>
            <a:off x="4474025" y="832800"/>
            <a:ext cx="4550224" cy="19843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4"/>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OpsWorks</a:t>
            </a:r>
            <a:endParaRPr/>
          </a:p>
        </p:txBody>
      </p:sp>
      <p:sp>
        <p:nvSpPr>
          <p:cNvPr id="461" name="Google Shape;461;p64"/>
          <p:cNvSpPr txBox="1"/>
          <p:nvPr/>
        </p:nvSpPr>
        <p:spPr>
          <a:xfrm>
            <a:off x="76200" y="2819400"/>
            <a:ext cx="8919900" cy="172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566375"/>
                </a:solidFill>
                <a:highlight>
                  <a:srgbClr val="F4F7F9"/>
                </a:highlight>
                <a:latin typeface="Roboto Mono"/>
                <a:ea typeface="Roboto Mono"/>
                <a:cs typeface="Roboto Mono"/>
                <a:sym typeface="Roboto Mono"/>
              </a:rPr>
              <a:t>elastic beanstalk is the high level offering. it is the simplest way to deploy an application on aws. if you're looking for a no-frills, automagic, as-fully-managed-as-you-can-get-in-aws experience, this is it.</a:t>
            </a:r>
            <a:endParaRPr sz="1000">
              <a:solidFill>
                <a:srgbClr val="566375"/>
              </a:solidFill>
              <a:highlight>
                <a:srgbClr val="F4F7F9"/>
              </a:highlight>
              <a:latin typeface="Roboto Mono"/>
              <a:ea typeface="Roboto Mono"/>
              <a:cs typeface="Roboto Mono"/>
              <a:sym typeface="Roboto Mono"/>
            </a:endParaRPr>
          </a:p>
          <a:p>
            <a:pPr marL="0" lvl="0" indent="0" algn="l" rtl="0">
              <a:lnSpc>
                <a:spcPct val="100000"/>
              </a:lnSpc>
              <a:spcBef>
                <a:spcPts val="800"/>
              </a:spcBef>
              <a:spcAft>
                <a:spcPts val="0"/>
              </a:spcAft>
              <a:buNone/>
            </a:pPr>
            <a:r>
              <a:rPr lang="en" sz="1000">
                <a:solidFill>
                  <a:srgbClr val="566375"/>
                </a:solidFill>
                <a:highlight>
                  <a:srgbClr val="F4F7F9"/>
                </a:highlight>
                <a:latin typeface="Roboto Mono"/>
                <a:ea typeface="Roboto Mono"/>
                <a:cs typeface="Roboto Mono"/>
                <a:sym typeface="Roboto Mono"/>
              </a:rPr>
              <a:t>opsworks is the middle tier. operating as a full featured orchestration tool (thus the tight relationship with chef), opsworks combines straightforward deployment, configuration and management with the flexibility to handle complex implementations.</a:t>
            </a:r>
            <a:endParaRPr sz="1000">
              <a:solidFill>
                <a:srgbClr val="566375"/>
              </a:solidFill>
              <a:highlight>
                <a:srgbClr val="F4F7F9"/>
              </a:highlight>
              <a:latin typeface="Roboto Mono"/>
              <a:ea typeface="Roboto Mono"/>
              <a:cs typeface="Roboto Mono"/>
              <a:sym typeface="Roboto Mono"/>
            </a:endParaRPr>
          </a:p>
          <a:p>
            <a:pPr marL="0" lvl="0" indent="0" algn="l" rtl="0">
              <a:lnSpc>
                <a:spcPct val="100000"/>
              </a:lnSpc>
              <a:spcBef>
                <a:spcPts val="800"/>
              </a:spcBef>
              <a:spcAft>
                <a:spcPts val="800"/>
              </a:spcAft>
              <a:buNone/>
            </a:pPr>
            <a:r>
              <a:rPr lang="en" sz="1000">
                <a:solidFill>
                  <a:srgbClr val="566375"/>
                </a:solidFill>
                <a:highlight>
                  <a:srgbClr val="F4F7F9"/>
                </a:highlight>
                <a:latin typeface="Roboto Mono"/>
                <a:ea typeface="Roboto Mono"/>
                <a:cs typeface="Roboto Mono"/>
                <a:sym typeface="Roboto Mono"/>
              </a:rPr>
              <a:t>cloudformation is the nuts and bolts, low level utility. when you want granular control over everything in your environment, cfn is the choice. cfn can handle pretty much anything - from tiny footprint, one instance web server deployments to netflix - with a templatized, code driven approach. if you're doing serious work with aws, you're probably using cloudformation.</a:t>
            </a:r>
            <a:endParaRPr sz="1000">
              <a:solidFill>
                <a:srgbClr val="566375"/>
              </a:solidFill>
              <a:highlight>
                <a:srgbClr val="F4F7F9"/>
              </a:highlight>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5"/>
          <p:cNvSpPr txBox="1">
            <a:spLocks noGrp="1"/>
          </p:cNvSpPr>
          <p:nvPr>
            <p:ph type="title" idx="4294967295"/>
          </p:nvPr>
        </p:nvSpPr>
        <p:spPr>
          <a:xfrm>
            <a:off x="311700" y="250800"/>
            <a:ext cx="84555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OpsWorks</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sp>
        <p:nvSpPr>
          <p:cNvPr id="467" name="Google Shape;467;p65"/>
          <p:cNvSpPr txBox="1"/>
          <p:nvPr/>
        </p:nvSpPr>
        <p:spPr>
          <a:xfrm>
            <a:off x="228600" y="685800"/>
            <a:ext cx="7761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44444"/>
                </a:solidFill>
                <a:highlight>
                  <a:srgbClr val="FFFFFF"/>
                </a:highlight>
                <a:latin typeface="Droid Sans"/>
                <a:ea typeface="Droid Sans"/>
                <a:cs typeface="Droid Sans"/>
                <a:sym typeface="Droid Sans"/>
              </a:rPr>
              <a:t>AWS OpsWorks is a configuration management service that helps you configure and operate applications in a cloud enterprise by using Puppet or Chef. </a:t>
            </a:r>
            <a:endParaRPr sz="1000">
              <a:solidFill>
                <a:srgbClr val="444444"/>
              </a:solidFill>
              <a:highlight>
                <a:srgbClr val="FFFFFF"/>
              </a:highlight>
              <a:latin typeface="Droid Sans"/>
              <a:ea typeface="Droid Sans"/>
              <a:cs typeface="Droid Sans"/>
              <a:sym typeface="Droid Sans"/>
            </a:endParaRPr>
          </a:p>
          <a:p>
            <a:pPr marL="0" lvl="0" indent="0" algn="l" rtl="0">
              <a:spcBef>
                <a:spcPts val="0"/>
              </a:spcBef>
              <a:spcAft>
                <a:spcPts val="0"/>
              </a:spcAft>
              <a:buNone/>
            </a:pPr>
            <a:endParaRPr sz="1000">
              <a:solidFill>
                <a:srgbClr val="444444"/>
              </a:solidFill>
              <a:highlight>
                <a:srgbClr val="FFFFFF"/>
              </a:highlight>
              <a:latin typeface="Droid Sans"/>
              <a:ea typeface="Droid Sans"/>
              <a:cs typeface="Droid Sans"/>
              <a:sym typeface="Droid Sans"/>
            </a:endParaRPr>
          </a:p>
          <a:p>
            <a:pPr marL="0" lvl="0" indent="0" algn="l" rtl="0">
              <a:spcBef>
                <a:spcPts val="0"/>
              </a:spcBef>
              <a:spcAft>
                <a:spcPts val="0"/>
              </a:spcAft>
              <a:buNone/>
            </a:pPr>
            <a:r>
              <a:rPr lang="en" sz="1000">
                <a:solidFill>
                  <a:srgbClr val="0000FF"/>
                </a:solidFill>
                <a:highlight>
                  <a:srgbClr val="FFFFFF"/>
                </a:highlight>
                <a:latin typeface="Droid Sans"/>
                <a:ea typeface="Droid Sans"/>
                <a:cs typeface="Droid Sans"/>
                <a:sym typeface="Droid Sans"/>
              </a:rPr>
              <a:t>AWS OpsWorks Stacks </a:t>
            </a:r>
            <a:r>
              <a:rPr lang="en" sz="1000">
                <a:highlight>
                  <a:srgbClr val="FFFFFF"/>
                </a:highlight>
                <a:latin typeface="Droid Sans"/>
                <a:ea typeface="Droid Sans"/>
                <a:cs typeface="Droid Sans"/>
                <a:sym typeface="Droid Sans"/>
              </a:rPr>
              <a:t>- </a:t>
            </a:r>
            <a:r>
              <a:rPr lang="en" sz="1200">
                <a:solidFill>
                  <a:srgbClr val="444444"/>
                </a:solidFill>
                <a:highlight>
                  <a:srgbClr val="FFFFFF"/>
                </a:highlight>
              </a:rPr>
              <a:t> </a:t>
            </a:r>
            <a:r>
              <a:rPr lang="en" sz="1000">
                <a:solidFill>
                  <a:srgbClr val="444444"/>
                </a:solidFill>
                <a:highlight>
                  <a:srgbClr val="FFFFFF"/>
                </a:highlight>
                <a:latin typeface="Droid Sans"/>
                <a:ea typeface="Droid Sans"/>
                <a:cs typeface="Droid Sans"/>
                <a:sym typeface="Droid Sans"/>
              </a:rPr>
              <a:t>the original service, provides a simple and flexible way to create and manage stacks and applications. AWS OpsWorks Stacks lets you deploy and monitor applications in your stacks. You can create stacks that help you manage cloud resources in specialized groups called </a:t>
            </a:r>
            <a:r>
              <a:rPr lang="en" sz="1000" i="1">
                <a:solidFill>
                  <a:srgbClr val="444444"/>
                </a:solidFill>
                <a:highlight>
                  <a:srgbClr val="FFFFFF"/>
                </a:highlight>
                <a:latin typeface="Droid Sans"/>
                <a:ea typeface="Droid Sans"/>
                <a:cs typeface="Droid Sans"/>
                <a:sym typeface="Droid Sans"/>
              </a:rPr>
              <a:t>layers</a:t>
            </a:r>
            <a:r>
              <a:rPr lang="en" sz="1000">
                <a:solidFill>
                  <a:srgbClr val="444444"/>
                </a:solidFill>
                <a:highlight>
                  <a:srgbClr val="FFFFFF"/>
                </a:highlight>
                <a:latin typeface="Droid Sans"/>
                <a:ea typeface="Droid Sans"/>
                <a:cs typeface="Droid Sans"/>
                <a:sym typeface="Droid Sans"/>
              </a:rPr>
              <a:t>. A layer represents a set of EC2 instances that serve a particular purpose, such as serving applications or hosting a database server. Layers depend on </a:t>
            </a:r>
            <a:r>
              <a:rPr lang="en" sz="1000">
                <a:solidFill>
                  <a:srgbClr val="E48700"/>
                </a:solidFill>
                <a:highlight>
                  <a:srgbClr val="FFFFFF"/>
                </a:highlight>
                <a:uFill>
                  <a:noFill/>
                </a:uFill>
                <a:latin typeface="Droid Sans"/>
                <a:ea typeface="Droid Sans"/>
                <a:cs typeface="Droid Sans"/>
                <a:sym typeface="Droid Sans"/>
                <a:hlinkClick r:id="rId3"/>
              </a:rPr>
              <a:t>Chef recipes</a:t>
            </a:r>
            <a:r>
              <a:rPr lang="en" sz="1000">
                <a:solidFill>
                  <a:srgbClr val="444444"/>
                </a:solidFill>
                <a:highlight>
                  <a:srgbClr val="FFFFFF"/>
                </a:highlight>
                <a:latin typeface="Droid Sans"/>
                <a:ea typeface="Droid Sans"/>
                <a:cs typeface="Droid Sans"/>
                <a:sym typeface="Droid Sans"/>
              </a:rPr>
              <a:t> to handle tasks such as installing packages on instances, deploying apps, and running scripts.</a:t>
            </a:r>
            <a:endParaRPr sz="1000">
              <a:solidFill>
                <a:srgbClr val="444444"/>
              </a:solidFill>
              <a:highlight>
                <a:srgbClr val="FFFFFF"/>
              </a:highlight>
              <a:latin typeface="Droid Sans"/>
              <a:ea typeface="Droid Sans"/>
              <a:cs typeface="Droid Sans"/>
              <a:sym typeface="Droid Sans"/>
            </a:endParaRPr>
          </a:p>
          <a:p>
            <a:pPr marL="0" lvl="0" indent="0" algn="l" rtl="0">
              <a:spcBef>
                <a:spcPts val="0"/>
              </a:spcBef>
              <a:spcAft>
                <a:spcPts val="0"/>
              </a:spcAft>
              <a:buNone/>
            </a:pPr>
            <a:endParaRPr sz="1000">
              <a:solidFill>
                <a:srgbClr val="0000FF"/>
              </a:solidFill>
              <a:highlight>
                <a:srgbClr val="FFFFFF"/>
              </a:highlight>
              <a:latin typeface="Droid Sans"/>
              <a:ea typeface="Droid Sans"/>
              <a:cs typeface="Droid Sans"/>
              <a:sym typeface="Droid Sans"/>
            </a:endParaRPr>
          </a:p>
          <a:p>
            <a:pPr marL="0" lvl="0" indent="0" algn="l" rtl="0">
              <a:spcBef>
                <a:spcPts val="0"/>
              </a:spcBef>
              <a:spcAft>
                <a:spcPts val="0"/>
              </a:spcAft>
              <a:buNone/>
            </a:pPr>
            <a:r>
              <a:rPr lang="en" sz="1000">
                <a:solidFill>
                  <a:srgbClr val="0000FF"/>
                </a:solidFill>
                <a:highlight>
                  <a:srgbClr val="FFFFFF"/>
                </a:highlight>
                <a:latin typeface="Droid Sans"/>
                <a:ea typeface="Droid Sans"/>
                <a:cs typeface="Droid Sans"/>
                <a:sym typeface="Droid Sans"/>
              </a:rPr>
              <a:t>AWS OpsWorks for Chef Automate - </a:t>
            </a:r>
            <a:r>
              <a:rPr lang="en" sz="1000">
                <a:solidFill>
                  <a:srgbClr val="444444"/>
                </a:solidFill>
                <a:highlight>
                  <a:srgbClr val="FFFFFF"/>
                </a:highlight>
                <a:latin typeface="Droid Sans"/>
                <a:ea typeface="Droid Sans"/>
                <a:cs typeface="Droid Sans"/>
                <a:sym typeface="Droid Sans"/>
              </a:rPr>
              <a:t>lets you use </a:t>
            </a:r>
            <a:r>
              <a:rPr lang="en" sz="1000">
                <a:solidFill>
                  <a:srgbClr val="E48700"/>
                </a:solidFill>
                <a:highlight>
                  <a:srgbClr val="FFFFFF"/>
                </a:highlight>
                <a:uFill>
                  <a:noFill/>
                </a:uFill>
                <a:latin typeface="Droid Sans"/>
                <a:ea typeface="Droid Sans"/>
                <a:cs typeface="Droid Sans"/>
                <a:sym typeface="Droid Sans"/>
                <a:hlinkClick r:id="rId4"/>
              </a:rPr>
              <a:t>Chef</a:t>
            </a:r>
            <a:r>
              <a:rPr lang="en" sz="1000">
                <a:solidFill>
                  <a:srgbClr val="444444"/>
                </a:solidFill>
                <a:highlight>
                  <a:srgbClr val="FFFFFF"/>
                </a:highlight>
                <a:latin typeface="Droid Sans"/>
                <a:ea typeface="Droid Sans"/>
                <a:cs typeface="Droid Sans"/>
                <a:sym typeface="Droid Sans"/>
              </a:rPr>
              <a:t> cookbooks and solutions for configuration management. lets you create AWS-managed Chef servers that include </a:t>
            </a:r>
            <a:r>
              <a:rPr lang="en" sz="1000">
                <a:solidFill>
                  <a:srgbClr val="444444"/>
                </a:solidFill>
                <a:highlight>
                  <a:srgbClr val="FFFFFF"/>
                </a:highlight>
                <a:uFill>
                  <a:noFill/>
                </a:uFill>
                <a:latin typeface="Droid Sans"/>
                <a:ea typeface="Droid Sans"/>
                <a:cs typeface="Droid Sans"/>
                <a:sym typeface="Droid Sans"/>
                <a:hlinkClick r:id="rId5"/>
              </a:rPr>
              <a:t>Chef Automate</a:t>
            </a:r>
            <a:r>
              <a:rPr lang="en" sz="1000">
                <a:solidFill>
                  <a:srgbClr val="444444"/>
                </a:solidFill>
                <a:highlight>
                  <a:srgbClr val="FFFFFF"/>
                </a:highlight>
                <a:latin typeface="Droid Sans"/>
                <a:ea typeface="Droid Sans"/>
                <a:cs typeface="Droid Sans"/>
                <a:sym typeface="Droid Sans"/>
              </a:rPr>
              <a:t> premium features, and use the </a:t>
            </a:r>
            <a:r>
              <a:rPr lang="en" sz="1000">
                <a:solidFill>
                  <a:srgbClr val="444444"/>
                </a:solidFill>
                <a:highlight>
                  <a:srgbClr val="FFFFFF"/>
                </a:highlight>
                <a:uFill>
                  <a:noFill/>
                </a:uFill>
                <a:latin typeface="Droid Sans"/>
                <a:ea typeface="Droid Sans"/>
                <a:cs typeface="Droid Sans"/>
                <a:sym typeface="Droid Sans"/>
                <a:hlinkClick r:id="rId6"/>
              </a:rPr>
              <a:t>Chef DK</a:t>
            </a:r>
            <a:r>
              <a:rPr lang="en" sz="1000">
                <a:solidFill>
                  <a:srgbClr val="444444"/>
                </a:solidFill>
                <a:highlight>
                  <a:srgbClr val="FFFFFF"/>
                </a:highlight>
                <a:latin typeface="Droid Sans"/>
                <a:ea typeface="Droid Sans"/>
                <a:cs typeface="Droid Sans"/>
                <a:sym typeface="Droid Sans"/>
              </a:rPr>
              <a:t> and other Chef tooling to manage them. A Chef server manages nodes in your environment, stores information about those nodes, and serves as a central repository for your Chef cookbooks. </a:t>
            </a:r>
            <a:endParaRPr sz="1000">
              <a:solidFill>
                <a:srgbClr val="444444"/>
              </a:solidFill>
              <a:highlight>
                <a:srgbClr val="FFFFFF"/>
              </a:highlight>
              <a:latin typeface="Droid Sans"/>
              <a:ea typeface="Droid Sans"/>
              <a:cs typeface="Droid Sans"/>
              <a:sym typeface="Droid Sans"/>
            </a:endParaRPr>
          </a:p>
          <a:p>
            <a:pPr marL="0" lvl="0" indent="0" algn="l" rtl="0">
              <a:spcBef>
                <a:spcPts val="0"/>
              </a:spcBef>
              <a:spcAft>
                <a:spcPts val="0"/>
              </a:spcAft>
              <a:buNone/>
            </a:pPr>
            <a:endParaRPr sz="1000">
              <a:solidFill>
                <a:srgbClr val="444444"/>
              </a:solidFill>
              <a:highlight>
                <a:srgbClr val="FFFFFF"/>
              </a:highlight>
              <a:latin typeface="Droid Sans"/>
              <a:ea typeface="Droid Sans"/>
              <a:cs typeface="Droid Sans"/>
              <a:sym typeface="Droid Sans"/>
            </a:endParaRPr>
          </a:p>
          <a:p>
            <a:pPr marL="0" lvl="0" indent="0" algn="l" rtl="0">
              <a:spcBef>
                <a:spcPts val="0"/>
              </a:spcBef>
              <a:spcAft>
                <a:spcPts val="0"/>
              </a:spcAft>
              <a:buNone/>
            </a:pPr>
            <a:r>
              <a:rPr lang="en" sz="1000">
                <a:solidFill>
                  <a:srgbClr val="0000FF"/>
                </a:solidFill>
                <a:highlight>
                  <a:srgbClr val="FFFFFF"/>
                </a:highlight>
                <a:latin typeface="Droid Sans"/>
                <a:ea typeface="Droid Sans"/>
                <a:cs typeface="Droid Sans"/>
                <a:sym typeface="Droid Sans"/>
              </a:rPr>
              <a:t>OpsWorks for Puppet Enterprise </a:t>
            </a:r>
            <a:r>
              <a:rPr lang="en" sz="1000">
                <a:solidFill>
                  <a:srgbClr val="444444"/>
                </a:solidFill>
                <a:highlight>
                  <a:srgbClr val="FFFFFF"/>
                </a:highlight>
                <a:latin typeface="Droid Sans"/>
                <a:ea typeface="Droid Sans"/>
                <a:cs typeface="Droid Sans"/>
                <a:sym typeface="Droid Sans"/>
              </a:rPr>
              <a:t>lets you configure a </a:t>
            </a:r>
            <a:r>
              <a:rPr lang="en" sz="1000">
                <a:solidFill>
                  <a:srgbClr val="E48700"/>
                </a:solidFill>
                <a:highlight>
                  <a:srgbClr val="FFFFFF"/>
                </a:highlight>
                <a:uFill>
                  <a:noFill/>
                </a:uFill>
                <a:latin typeface="Droid Sans"/>
                <a:ea typeface="Droid Sans"/>
                <a:cs typeface="Droid Sans"/>
                <a:sym typeface="Droid Sans"/>
                <a:hlinkClick r:id="rId7"/>
              </a:rPr>
              <a:t>Puppet Enterprise</a:t>
            </a:r>
            <a:r>
              <a:rPr lang="en" sz="1000">
                <a:solidFill>
                  <a:srgbClr val="444444"/>
                </a:solidFill>
                <a:highlight>
                  <a:srgbClr val="FFFFFF"/>
                </a:highlight>
                <a:latin typeface="Droid Sans"/>
                <a:ea typeface="Droid Sans"/>
                <a:cs typeface="Droid Sans"/>
                <a:sym typeface="Droid Sans"/>
              </a:rPr>
              <a:t> master server in AWS.</a:t>
            </a:r>
            <a:endParaRPr sz="1000">
              <a:latin typeface="Droid Sans"/>
              <a:ea typeface="Droid Sans"/>
              <a:cs typeface="Droid Sans"/>
              <a:sym typeface="Droid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6"/>
          <p:cNvSpPr txBox="1">
            <a:spLocks noGrp="1"/>
          </p:cNvSpPr>
          <p:nvPr>
            <p:ph type="title" idx="4294967295"/>
          </p:nvPr>
        </p:nvSpPr>
        <p:spPr>
          <a:xfrm>
            <a:off x="311700" y="250800"/>
            <a:ext cx="84555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OpsWorks</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473" name="Google Shape;473;p66"/>
          <p:cNvPicPr preferRelativeResize="0"/>
          <p:nvPr/>
        </p:nvPicPr>
        <p:blipFill>
          <a:blip r:embed="rId3">
            <a:alphaModFix/>
          </a:blip>
          <a:stretch>
            <a:fillRect/>
          </a:stretch>
        </p:blipFill>
        <p:spPr>
          <a:xfrm>
            <a:off x="152400" y="680400"/>
            <a:ext cx="4267701" cy="2225075"/>
          </a:xfrm>
          <a:prstGeom prst="rect">
            <a:avLst/>
          </a:prstGeom>
          <a:noFill/>
          <a:ln>
            <a:noFill/>
          </a:ln>
        </p:spPr>
      </p:pic>
      <p:pic>
        <p:nvPicPr>
          <p:cNvPr id="474" name="Google Shape;474;p66"/>
          <p:cNvPicPr preferRelativeResize="0"/>
          <p:nvPr/>
        </p:nvPicPr>
        <p:blipFill>
          <a:blip r:embed="rId4">
            <a:alphaModFix/>
          </a:blip>
          <a:stretch>
            <a:fillRect/>
          </a:stretch>
        </p:blipFill>
        <p:spPr>
          <a:xfrm>
            <a:off x="152400" y="3057875"/>
            <a:ext cx="4109293" cy="1933225"/>
          </a:xfrm>
          <a:prstGeom prst="rect">
            <a:avLst/>
          </a:prstGeom>
          <a:noFill/>
          <a:ln>
            <a:noFill/>
          </a:ln>
        </p:spPr>
      </p:pic>
      <p:pic>
        <p:nvPicPr>
          <p:cNvPr id="475" name="Google Shape;475;p66"/>
          <p:cNvPicPr preferRelativeResize="0"/>
          <p:nvPr/>
        </p:nvPicPr>
        <p:blipFill>
          <a:blip r:embed="rId5">
            <a:alphaModFix/>
          </a:blip>
          <a:stretch>
            <a:fillRect/>
          </a:stretch>
        </p:blipFill>
        <p:spPr>
          <a:xfrm>
            <a:off x="4572501" y="451800"/>
            <a:ext cx="4419100" cy="2149832"/>
          </a:xfrm>
          <a:prstGeom prst="rect">
            <a:avLst/>
          </a:prstGeom>
          <a:noFill/>
          <a:ln>
            <a:noFill/>
          </a:ln>
        </p:spPr>
      </p:pic>
      <p:pic>
        <p:nvPicPr>
          <p:cNvPr id="476" name="Google Shape;476;p66"/>
          <p:cNvPicPr preferRelativeResize="0"/>
          <p:nvPr/>
        </p:nvPicPr>
        <p:blipFill>
          <a:blip r:embed="rId6">
            <a:alphaModFix/>
          </a:blip>
          <a:stretch>
            <a:fillRect/>
          </a:stretch>
        </p:blipFill>
        <p:spPr>
          <a:xfrm>
            <a:off x="4414093" y="3057875"/>
            <a:ext cx="4302550" cy="1933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a:spLocks noGrp="1"/>
          </p:cNvSpPr>
          <p:nvPr>
            <p:ph type="title" idx="4294967295"/>
          </p:nvPr>
        </p:nvSpPr>
        <p:spPr>
          <a:xfrm>
            <a:off x="311700" y="250800"/>
            <a:ext cx="84555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OpsWorks</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482" name="Google Shape;482;p67"/>
          <p:cNvPicPr preferRelativeResize="0"/>
          <p:nvPr/>
        </p:nvPicPr>
        <p:blipFill>
          <a:blip r:embed="rId3">
            <a:alphaModFix/>
          </a:blip>
          <a:stretch>
            <a:fillRect/>
          </a:stretch>
        </p:blipFill>
        <p:spPr>
          <a:xfrm>
            <a:off x="152400" y="832800"/>
            <a:ext cx="4164951" cy="1905000"/>
          </a:xfrm>
          <a:prstGeom prst="rect">
            <a:avLst/>
          </a:prstGeom>
          <a:noFill/>
          <a:ln>
            <a:noFill/>
          </a:ln>
        </p:spPr>
      </p:pic>
      <p:pic>
        <p:nvPicPr>
          <p:cNvPr id="483" name="Google Shape;483;p67"/>
          <p:cNvPicPr preferRelativeResize="0"/>
          <p:nvPr/>
        </p:nvPicPr>
        <p:blipFill>
          <a:blip r:embed="rId4">
            <a:alphaModFix/>
          </a:blip>
          <a:stretch>
            <a:fillRect/>
          </a:stretch>
        </p:blipFill>
        <p:spPr>
          <a:xfrm>
            <a:off x="152400" y="2890200"/>
            <a:ext cx="4405724" cy="2100900"/>
          </a:xfrm>
          <a:prstGeom prst="rect">
            <a:avLst/>
          </a:prstGeom>
          <a:noFill/>
          <a:ln>
            <a:noFill/>
          </a:ln>
        </p:spPr>
      </p:pic>
      <p:pic>
        <p:nvPicPr>
          <p:cNvPr id="484" name="Google Shape;484;p67"/>
          <p:cNvPicPr preferRelativeResize="0"/>
          <p:nvPr/>
        </p:nvPicPr>
        <p:blipFill>
          <a:blip r:embed="rId5">
            <a:alphaModFix/>
          </a:blip>
          <a:stretch>
            <a:fillRect/>
          </a:stretch>
        </p:blipFill>
        <p:spPr>
          <a:xfrm>
            <a:off x="4548199" y="147649"/>
            <a:ext cx="4411096" cy="1370950"/>
          </a:xfrm>
          <a:prstGeom prst="rect">
            <a:avLst/>
          </a:prstGeom>
          <a:noFill/>
          <a:ln>
            <a:noFill/>
          </a:ln>
        </p:spPr>
      </p:pic>
      <p:pic>
        <p:nvPicPr>
          <p:cNvPr id="485" name="Google Shape;485;p67"/>
          <p:cNvPicPr preferRelativeResize="0"/>
          <p:nvPr/>
        </p:nvPicPr>
        <p:blipFill>
          <a:blip r:embed="rId6">
            <a:alphaModFix/>
          </a:blip>
          <a:stretch>
            <a:fillRect/>
          </a:stretch>
        </p:blipFill>
        <p:spPr>
          <a:xfrm>
            <a:off x="4467225" y="1662125"/>
            <a:ext cx="4492075" cy="1110550"/>
          </a:xfrm>
          <a:prstGeom prst="rect">
            <a:avLst/>
          </a:prstGeom>
          <a:noFill/>
          <a:ln>
            <a:noFill/>
          </a:ln>
        </p:spPr>
      </p:pic>
      <p:pic>
        <p:nvPicPr>
          <p:cNvPr id="486" name="Google Shape;486;p67"/>
          <p:cNvPicPr preferRelativeResize="0"/>
          <p:nvPr/>
        </p:nvPicPr>
        <p:blipFill>
          <a:blip r:embed="rId7">
            <a:alphaModFix/>
          </a:blip>
          <a:stretch>
            <a:fillRect/>
          </a:stretch>
        </p:blipFill>
        <p:spPr>
          <a:xfrm>
            <a:off x="4613775" y="3103224"/>
            <a:ext cx="4242150" cy="1266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8"/>
          <p:cNvSpPr txBox="1">
            <a:spLocks noGrp="1"/>
          </p:cNvSpPr>
          <p:nvPr>
            <p:ph type="title" idx="4294967295"/>
          </p:nvPr>
        </p:nvSpPr>
        <p:spPr>
          <a:xfrm>
            <a:off x="311700" y="250800"/>
            <a:ext cx="84555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OpsWorks</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492" name="Google Shape;492;p68"/>
          <p:cNvPicPr preferRelativeResize="0"/>
          <p:nvPr/>
        </p:nvPicPr>
        <p:blipFill>
          <a:blip r:embed="rId3">
            <a:alphaModFix/>
          </a:blip>
          <a:stretch>
            <a:fillRect/>
          </a:stretch>
        </p:blipFill>
        <p:spPr>
          <a:xfrm>
            <a:off x="152400" y="680400"/>
            <a:ext cx="4234500" cy="2228675"/>
          </a:xfrm>
          <a:prstGeom prst="rect">
            <a:avLst/>
          </a:prstGeom>
          <a:noFill/>
          <a:ln>
            <a:noFill/>
          </a:ln>
        </p:spPr>
      </p:pic>
      <p:pic>
        <p:nvPicPr>
          <p:cNvPr id="493" name="Google Shape;493;p68"/>
          <p:cNvPicPr preferRelativeResize="0"/>
          <p:nvPr/>
        </p:nvPicPr>
        <p:blipFill>
          <a:blip r:embed="rId4">
            <a:alphaModFix/>
          </a:blip>
          <a:stretch>
            <a:fillRect/>
          </a:stretch>
        </p:blipFill>
        <p:spPr>
          <a:xfrm>
            <a:off x="76200" y="3061475"/>
            <a:ext cx="4553074" cy="1372750"/>
          </a:xfrm>
          <a:prstGeom prst="rect">
            <a:avLst/>
          </a:prstGeom>
          <a:noFill/>
          <a:ln>
            <a:noFill/>
          </a:ln>
        </p:spPr>
      </p:pic>
      <p:pic>
        <p:nvPicPr>
          <p:cNvPr id="494" name="Google Shape;494;p68"/>
          <p:cNvPicPr preferRelativeResize="0"/>
          <p:nvPr/>
        </p:nvPicPr>
        <p:blipFill>
          <a:blip r:embed="rId5">
            <a:alphaModFix/>
          </a:blip>
          <a:stretch>
            <a:fillRect/>
          </a:stretch>
        </p:blipFill>
        <p:spPr>
          <a:xfrm>
            <a:off x="4539300" y="70800"/>
            <a:ext cx="3941191" cy="2000075"/>
          </a:xfrm>
          <a:prstGeom prst="rect">
            <a:avLst/>
          </a:prstGeom>
          <a:noFill/>
          <a:ln>
            <a:noFill/>
          </a:ln>
        </p:spPr>
      </p:pic>
      <p:pic>
        <p:nvPicPr>
          <p:cNvPr id="495" name="Google Shape;495;p68"/>
          <p:cNvPicPr preferRelativeResize="0"/>
          <p:nvPr/>
        </p:nvPicPr>
        <p:blipFill>
          <a:blip r:embed="rId6">
            <a:alphaModFix/>
          </a:blip>
          <a:stretch>
            <a:fillRect/>
          </a:stretch>
        </p:blipFill>
        <p:spPr>
          <a:xfrm>
            <a:off x="4781674" y="2223275"/>
            <a:ext cx="4209925" cy="199348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9"/>
          <p:cNvSpPr txBox="1">
            <a:spLocks noGrp="1"/>
          </p:cNvSpPr>
          <p:nvPr>
            <p:ph type="title" idx="4294967295"/>
          </p:nvPr>
        </p:nvSpPr>
        <p:spPr>
          <a:xfrm>
            <a:off x="311700" y="250800"/>
            <a:ext cx="84555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OpsWorks</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501" name="Google Shape;501;p69"/>
          <p:cNvPicPr preferRelativeResize="0"/>
          <p:nvPr/>
        </p:nvPicPr>
        <p:blipFill>
          <a:blip r:embed="rId3">
            <a:alphaModFix/>
          </a:blip>
          <a:stretch>
            <a:fillRect/>
          </a:stretch>
        </p:blipFill>
        <p:spPr>
          <a:xfrm>
            <a:off x="152400" y="699025"/>
            <a:ext cx="4307501" cy="2247800"/>
          </a:xfrm>
          <a:prstGeom prst="rect">
            <a:avLst/>
          </a:prstGeom>
          <a:noFill/>
          <a:ln>
            <a:noFill/>
          </a:ln>
        </p:spPr>
      </p:pic>
      <p:pic>
        <p:nvPicPr>
          <p:cNvPr id="502" name="Google Shape;502;p69"/>
          <p:cNvPicPr preferRelativeResize="0"/>
          <p:nvPr/>
        </p:nvPicPr>
        <p:blipFill>
          <a:blip r:embed="rId4">
            <a:alphaModFix/>
          </a:blip>
          <a:stretch>
            <a:fillRect/>
          </a:stretch>
        </p:blipFill>
        <p:spPr>
          <a:xfrm>
            <a:off x="152400" y="3099225"/>
            <a:ext cx="4182270" cy="1891875"/>
          </a:xfrm>
          <a:prstGeom prst="rect">
            <a:avLst/>
          </a:prstGeom>
          <a:noFill/>
          <a:ln>
            <a:noFill/>
          </a:ln>
        </p:spPr>
      </p:pic>
      <p:pic>
        <p:nvPicPr>
          <p:cNvPr id="503" name="Google Shape;503;p69"/>
          <p:cNvPicPr preferRelativeResize="0"/>
          <p:nvPr/>
        </p:nvPicPr>
        <p:blipFill>
          <a:blip r:embed="rId5">
            <a:alphaModFix/>
          </a:blip>
          <a:stretch>
            <a:fillRect/>
          </a:stretch>
        </p:blipFill>
        <p:spPr>
          <a:xfrm>
            <a:off x="4612301" y="299400"/>
            <a:ext cx="4379298" cy="2125573"/>
          </a:xfrm>
          <a:prstGeom prst="rect">
            <a:avLst/>
          </a:prstGeom>
          <a:noFill/>
          <a:ln>
            <a:noFill/>
          </a:ln>
        </p:spPr>
      </p:pic>
      <p:sp>
        <p:nvSpPr>
          <p:cNvPr id="504" name="Google Shape;504;p69"/>
          <p:cNvSpPr txBox="1"/>
          <p:nvPr/>
        </p:nvSpPr>
        <p:spPr>
          <a:xfrm>
            <a:off x="4685575" y="2794075"/>
            <a:ext cx="3822900" cy="44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Stacks → Layers → Instances → Apps</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a:t>CW (2/3) - Logs </a:t>
            </a:r>
            <a:endParaRPr sz="180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u="sng">
                <a:solidFill>
                  <a:schemeClr val="hlink"/>
                </a:solidFill>
                <a:latin typeface="Roboto Mono"/>
                <a:ea typeface="Roboto Mono"/>
                <a:cs typeface="Roboto Mono"/>
                <a:sym typeface="Roboto Mono"/>
                <a:hlinkClick r:id="rId3"/>
              </a:rPr>
              <a:t>https://docs.aws.amazon.com/Amazon</a:t>
            </a:r>
            <a:r>
              <a:rPr lang="en" sz="1000" u="sng">
                <a:solidFill>
                  <a:schemeClr val="hlink"/>
                </a:solidFill>
                <a:latin typeface="Roboto Mono"/>
                <a:ea typeface="Roboto Mono"/>
                <a:cs typeface="Roboto Mono"/>
                <a:sym typeface="Roboto Mono"/>
                <a:hlinkClick r:id="rId3"/>
              </a:rPr>
              <a:t>CW</a:t>
            </a:r>
            <a:r>
              <a:rPr lang="en" sz="1000" u="sng">
                <a:solidFill>
                  <a:schemeClr val="hlink"/>
                </a:solidFill>
                <a:latin typeface="Roboto Mono"/>
                <a:ea typeface="Roboto Mono"/>
                <a:cs typeface="Roboto Mono"/>
                <a:sym typeface="Roboto Mono"/>
                <a:hlinkClick r:id="rId3"/>
              </a:rPr>
              <a:t>/latest/logs/WhatIs</a:t>
            </a:r>
            <a:r>
              <a:rPr lang="en" sz="1000" u="sng">
                <a:solidFill>
                  <a:schemeClr val="hlink"/>
                </a:solidFill>
                <a:latin typeface="Roboto Mono"/>
                <a:ea typeface="Roboto Mono"/>
                <a:cs typeface="Roboto Mono"/>
                <a:sym typeface="Roboto Mono"/>
                <a:hlinkClick r:id="rId3"/>
              </a:rPr>
              <a:t>CW</a:t>
            </a:r>
            <a:r>
              <a:rPr lang="en" sz="1000" u="sng">
                <a:solidFill>
                  <a:schemeClr val="hlink"/>
                </a:solidFill>
                <a:latin typeface="Roboto Mono"/>
                <a:ea typeface="Roboto Mono"/>
                <a:cs typeface="Roboto Mono"/>
                <a:sym typeface="Roboto Mono"/>
                <a:hlinkClick r:id="rId3"/>
              </a:rPr>
              <a:t>Logs.html</a:t>
            </a:r>
            <a:endParaRPr sz="1000">
              <a:solidFill>
                <a:srgbClr val="999999"/>
              </a:solidFill>
              <a:latin typeface="Roboto Mono"/>
              <a:ea typeface="Roboto Mono"/>
              <a:cs typeface="Roboto Mono"/>
              <a:sym typeface="Roboto Mono"/>
            </a:endParaRPr>
          </a:p>
        </p:txBody>
      </p:sp>
      <p:sp>
        <p:nvSpPr>
          <p:cNvPr id="168" name="Google Shape;168;p28"/>
          <p:cNvSpPr txBox="1"/>
          <p:nvPr/>
        </p:nvSpPr>
        <p:spPr>
          <a:xfrm>
            <a:off x="265475" y="667850"/>
            <a:ext cx="8435400" cy="44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CW Logs enables you to centralize the logs from all of your systems, applications, and AWS services that you use, in a single, highly scalable service. You can then easily </a:t>
            </a:r>
            <a:r>
              <a:rPr lang="en" sz="900" b="1">
                <a:solidFill>
                  <a:srgbClr val="444444"/>
                </a:solidFill>
                <a:highlight>
                  <a:srgbClr val="FFFFFF"/>
                </a:highlight>
                <a:latin typeface="Roboto Mono"/>
                <a:ea typeface="Roboto Mono"/>
                <a:cs typeface="Roboto Mono"/>
                <a:sym typeface="Roboto Mono"/>
              </a:rPr>
              <a:t>view </a:t>
            </a:r>
            <a:r>
              <a:rPr lang="en" sz="900">
                <a:solidFill>
                  <a:srgbClr val="444444"/>
                </a:solidFill>
                <a:highlight>
                  <a:srgbClr val="FFFFFF"/>
                </a:highlight>
                <a:latin typeface="Roboto Mono"/>
                <a:ea typeface="Roboto Mono"/>
                <a:cs typeface="Roboto Mono"/>
                <a:sym typeface="Roboto Mono"/>
              </a:rPr>
              <a:t>them, </a:t>
            </a:r>
            <a:r>
              <a:rPr lang="en" sz="900" b="1">
                <a:solidFill>
                  <a:srgbClr val="444444"/>
                </a:solidFill>
                <a:highlight>
                  <a:srgbClr val="FFFFFF"/>
                </a:highlight>
                <a:latin typeface="Roboto Mono"/>
                <a:ea typeface="Roboto Mono"/>
                <a:cs typeface="Roboto Mono"/>
                <a:sym typeface="Roboto Mono"/>
              </a:rPr>
              <a:t>search them for specific error codes or patterns</a:t>
            </a:r>
            <a:r>
              <a:rPr lang="en" sz="900">
                <a:solidFill>
                  <a:srgbClr val="444444"/>
                </a:solidFill>
                <a:highlight>
                  <a:srgbClr val="FFFFFF"/>
                </a:highlight>
                <a:latin typeface="Roboto Mono"/>
                <a:ea typeface="Roboto Mono"/>
                <a:cs typeface="Roboto Mono"/>
                <a:sym typeface="Roboto Mono"/>
              </a:rPr>
              <a:t>, </a:t>
            </a:r>
            <a:r>
              <a:rPr lang="en" sz="900" b="1">
                <a:solidFill>
                  <a:srgbClr val="444444"/>
                </a:solidFill>
                <a:highlight>
                  <a:srgbClr val="FFFFFF"/>
                </a:highlight>
                <a:latin typeface="Roboto Mono"/>
                <a:ea typeface="Roboto Mono"/>
                <a:cs typeface="Roboto Mono"/>
                <a:sym typeface="Roboto Mono"/>
              </a:rPr>
              <a:t>filter </a:t>
            </a:r>
            <a:r>
              <a:rPr lang="en" sz="900">
                <a:solidFill>
                  <a:srgbClr val="444444"/>
                </a:solidFill>
                <a:highlight>
                  <a:srgbClr val="FFFFFF"/>
                </a:highlight>
                <a:latin typeface="Roboto Mono"/>
                <a:ea typeface="Roboto Mono"/>
                <a:cs typeface="Roboto Mono"/>
                <a:sym typeface="Roboto Mono"/>
              </a:rPr>
              <a:t>them based on specific fields, or </a:t>
            </a:r>
            <a:r>
              <a:rPr lang="en" sz="900" b="1">
                <a:solidFill>
                  <a:srgbClr val="444444"/>
                </a:solidFill>
                <a:highlight>
                  <a:srgbClr val="FFFFFF"/>
                </a:highlight>
                <a:latin typeface="Roboto Mono"/>
                <a:ea typeface="Roboto Mono"/>
                <a:cs typeface="Roboto Mono"/>
                <a:sym typeface="Roboto Mono"/>
              </a:rPr>
              <a:t>archive </a:t>
            </a:r>
            <a:r>
              <a:rPr lang="en" sz="900">
                <a:solidFill>
                  <a:srgbClr val="444444"/>
                </a:solidFill>
                <a:highlight>
                  <a:srgbClr val="FFFFFF"/>
                </a:highlight>
                <a:latin typeface="Roboto Mono"/>
                <a:ea typeface="Roboto Mono"/>
                <a:cs typeface="Roboto Mono"/>
                <a:sym typeface="Roboto Mono"/>
              </a:rPr>
              <a:t>them securely for future analysis. CW Logs enables you to create custom computations with a powerful query language, and visualize log data in dashboards.</a:t>
            </a:r>
            <a:endParaRPr sz="900" b="1">
              <a:solidFill>
                <a:srgbClr val="CC6600"/>
              </a:solidFill>
              <a:highlight>
                <a:srgbClr val="FFFFFF"/>
              </a:highlight>
              <a:latin typeface="Roboto Mono"/>
              <a:ea typeface="Roboto Mono"/>
              <a:cs typeface="Roboto Mono"/>
              <a:sym typeface="Roboto Mono"/>
            </a:endParaRPr>
          </a:p>
          <a:p>
            <a:pPr marL="457200" lvl="0" indent="-285750" algn="l" rtl="0">
              <a:lnSpc>
                <a:spcPct val="100000"/>
              </a:lnSpc>
              <a:spcBef>
                <a:spcPts val="1200"/>
              </a:spcBef>
              <a:spcAft>
                <a:spcPts val="0"/>
              </a:spcAft>
              <a:buClr>
                <a:srgbClr val="444444"/>
              </a:buClr>
              <a:buSzPts val="900"/>
              <a:buChar char="●"/>
            </a:pPr>
            <a:r>
              <a:rPr lang="en" sz="900" b="1">
                <a:solidFill>
                  <a:srgbClr val="444444"/>
                </a:solidFill>
                <a:highlight>
                  <a:srgbClr val="FFFFFF"/>
                </a:highlight>
                <a:latin typeface="Roboto Mono"/>
                <a:ea typeface="Roboto Mono"/>
                <a:cs typeface="Roboto Mono"/>
                <a:sym typeface="Roboto Mono"/>
              </a:rPr>
              <a:t>Monitor Logs from Amazon EC2 Instances</a:t>
            </a:r>
            <a:endParaRPr sz="900">
              <a:solidFill>
                <a:srgbClr val="444444"/>
              </a:solidFill>
              <a:highlight>
                <a:srgbClr val="FFFFFF"/>
              </a:highlight>
              <a:latin typeface="Roboto Mono"/>
              <a:ea typeface="Roboto Mono"/>
              <a:cs typeface="Roboto Mono"/>
              <a:sym typeface="Roboto Mono"/>
            </a:endParaRPr>
          </a:p>
          <a:p>
            <a:pPr marL="457200" lvl="0" indent="-285750" algn="l" rtl="0">
              <a:lnSpc>
                <a:spcPct val="100000"/>
              </a:lnSpc>
              <a:spcBef>
                <a:spcPts val="0"/>
              </a:spcBef>
              <a:spcAft>
                <a:spcPts val="0"/>
              </a:spcAft>
              <a:buClr>
                <a:srgbClr val="444444"/>
              </a:buClr>
              <a:buSzPts val="900"/>
              <a:buChar char="●"/>
            </a:pPr>
            <a:r>
              <a:rPr lang="en" sz="900" b="1">
                <a:solidFill>
                  <a:srgbClr val="444444"/>
                </a:solidFill>
                <a:highlight>
                  <a:srgbClr val="FFFFFF"/>
                </a:highlight>
                <a:latin typeface="Roboto Mono"/>
                <a:ea typeface="Roboto Mono"/>
                <a:cs typeface="Roboto Mono"/>
                <a:sym typeface="Roboto Mono"/>
              </a:rPr>
              <a:t>Monitor AWS CloudTrail Logged Events</a:t>
            </a:r>
            <a:endParaRPr sz="900">
              <a:solidFill>
                <a:srgbClr val="444444"/>
              </a:solidFill>
              <a:highlight>
                <a:srgbClr val="FFFFFF"/>
              </a:highlight>
              <a:latin typeface="Roboto Mono"/>
              <a:ea typeface="Roboto Mono"/>
              <a:cs typeface="Roboto Mono"/>
              <a:sym typeface="Roboto Mono"/>
            </a:endParaRPr>
          </a:p>
          <a:p>
            <a:pPr marL="457200" lvl="0" indent="-285750" algn="l" rtl="0">
              <a:lnSpc>
                <a:spcPct val="100000"/>
              </a:lnSpc>
              <a:spcBef>
                <a:spcPts val="0"/>
              </a:spcBef>
              <a:spcAft>
                <a:spcPts val="0"/>
              </a:spcAft>
              <a:buClr>
                <a:srgbClr val="444444"/>
              </a:buClr>
              <a:buSzPts val="900"/>
              <a:buChar char="●"/>
            </a:pPr>
            <a:r>
              <a:rPr lang="en" sz="900" b="1">
                <a:solidFill>
                  <a:srgbClr val="444444"/>
                </a:solidFill>
                <a:highlight>
                  <a:srgbClr val="FFFFFF"/>
                </a:highlight>
                <a:latin typeface="Roboto Mono"/>
                <a:ea typeface="Roboto Mono"/>
                <a:cs typeface="Roboto Mono"/>
                <a:sym typeface="Roboto Mono"/>
              </a:rPr>
              <a:t>Log Retention</a:t>
            </a:r>
            <a:endParaRPr sz="900">
              <a:solidFill>
                <a:srgbClr val="444444"/>
              </a:solidFill>
              <a:highlight>
                <a:srgbClr val="FFFFFF"/>
              </a:highlight>
              <a:latin typeface="Roboto Mono"/>
              <a:ea typeface="Roboto Mono"/>
              <a:cs typeface="Roboto Mono"/>
              <a:sym typeface="Roboto Mono"/>
            </a:endParaRPr>
          </a:p>
          <a:p>
            <a:pPr marL="457200" lvl="0" indent="-285750" algn="l" rtl="0">
              <a:lnSpc>
                <a:spcPct val="100000"/>
              </a:lnSpc>
              <a:spcBef>
                <a:spcPts val="0"/>
              </a:spcBef>
              <a:spcAft>
                <a:spcPts val="0"/>
              </a:spcAft>
              <a:buClr>
                <a:srgbClr val="444444"/>
              </a:buClr>
              <a:buSzPts val="900"/>
              <a:buChar char="●"/>
            </a:pPr>
            <a:r>
              <a:rPr lang="en" sz="900" b="1">
                <a:solidFill>
                  <a:srgbClr val="444444"/>
                </a:solidFill>
                <a:highlight>
                  <a:srgbClr val="FFFFFF"/>
                </a:highlight>
                <a:latin typeface="Roboto Mono"/>
                <a:ea typeface="Roboto Mono"/>
                <a:cs typeface="Roboto Mono"/>
                <a:sym typeface="Roboto Mono"/>
              </a:rPr>
              <a:t>Archive Log Data</a:t>
            </a:r>
            <a:endParaRPr sz="900">
              <a:solidFill>
                <a:srgbClr val="444444"/>
              </a:solidFill>
              <a:highlight>
                <a:srgbClr val="FFFFFF"/>
              </a:highlight>
              <a:latin typeface="Roboto Mono"/>
              <a:ea typeface="Roboto Mono"/>
              <a:cs typeface="Roboto Mono"/>
              <a:sym typeface="Roboto Mono"/>
            </a:endParaRPr>
          </a:p>
          <a:p>
            <a:pPr marL="457200" lvl="0" indent="-285750" algn="l" rtl="0">
              <a:lnSpc>
                <a:spcPct val="100000"/>
              </a:lnSpc>
              <a:spcBef>
                <a:spcPts val="0"/>
              </a:spcBef>
              <a:spcAft>
                <a:spcPts val="0"/>
              </a:spcAft>
              <a:buClr>
                <a:srgbClr val="444444"/>
              </a:buClr>
              <a:buSzPts val="900"/>
              <a:buChar char="●"/>
            </a:pPr>
            <a:r>
              <a:rPr lang="en" sz="900" b="1">
                <a:solidFill>
                  <a:srgbClr val="444444"/>
                </a:solidFill>
                <a:highlight>
                  <a:srgbClr val="FFFFFF"/>
                </a:highlight>
                <a:latin typeface="Roboto Mono"/>
                <a:ea typeface="Roboto Mono"/>
                <a:cs typeface="Roboto Mono"/>
                <a:sym typeface="Roboto Mono"/>
              </a:rPr>
              <a:t>Log Route 53 DNS Queries</a:t>
            </a:r>
            <a:endParaRPr sz="900" b="1">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 sz="1000" b="1">
                <a:solidFill>
                  <a:srgbClr val="E47911"/>
                </a:solidFill>
                <a:highlight>
                  <a:srgbClr val="FFFFFF"/>
                </a:highlight>
                <a:latin typeface="Roboto Mono"/>
                <a:ea typeface="Roboto Mono"/>
                <a:cs typeface="Roboto Mono"/>
                <a:sym typeface="Roboto Mono"/>
              </a:rPr>
              <a:t>Analyzing Log Data with CW Logs Insights</a:t>
            </a:r>
            <a:endParaRPr sz="1000" b="1">
              <a:solidFill>
                <a:srgbClr val="E47911"/>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CW Logs Insights enables you to interactively search and analyze your log data in Amazon CW Logs. You can perform queries to help you quickly and effectively respond to operational issues. If an issue occurs, you can use CW Logs Insights to identify potential causes and validate deployed fixes.</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000"/>
              </a:spcBef>
              <a:spcAft>
                <a:spcPts val="0"/>
              </a:spcAft>
              <a:buNone/>
            </a:pPr>
            <a:r>
              <a:rPr lang="en" sz="1000" b="1">
                <a:solidFill>
                  <a:srgbClr val="E47911"/>
                </a:solidFill>
                <a:highlight>
                  <a:srgbClr val="FFFFFF"/>
                </a:highlight>
                <a:latin typeface="Roboto Mono"/>
                <a:ea typeface="Roboto Mono"/>
                <a:cs typeface="Roboto Mono"/>
                <a:sym typeface="Roboto Mono"/>
              </a:rPr>
              <a:t>Sending Logs Directly to Amazon S3 - enabled for VPC Flow logs and AWS Global Accelerator flow logs </a:t>
            </a:r>
            <a:endParaRPr sz="1000" b="1">
              <a:solidFill>
                <a:srgbClr val="E47911"/>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Some AWS services can publish logs directly to Amazon S3. This way, if your main requirement for logs is storage in Amazon S3, you can easily have the service producing the logs send them directly to Amazon S3 without setting up additional infrastructure.</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000"/>
              </a:spcBef>
              <a:spcAft>
                <a:spcPts val="0"/>
              </a:spcAft>
              <a:buNone/>
            </a:pPr>
            <a:r>
              <a:rPr lang="en" sz="1000" b="1">
                <a:solidFill>
                  <a:srgbClr val="E47911"/>
                </a:solidFill>
                <a:highlight>
                  <a:srgbClr val="FFFFFF"/>
                </a:highlight>
                <a:latin typeface="Roboto Mono"/>
                <a:ea typeface="Roboto Mono"/>
                <a:cs typeface="Roboto Mono"/>
                <a:sym typeface="Roboto Mono"/>
              </a:rPr>
              <a:t>Exporting Log Data to Amazon S3</a:t>
            </a:r>
            <a:endParaRPr sz="1000" b="1">
              <a:solidFill>
                <a:srgbClr val="E47911"/>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You can export log data from your log groups to an Amazon S3 bucket and use this data in custom processing and analysis</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1000" b="1">
                <a:solidFill>
                  <a:srgbClr val="E47911"/>
                </a:solidFill>
                <a:highlight>
                  <a:srgbClr val="FFFFFF"/>
                </a:highlight>
                <a:latin typeface="Roboto Mono"/>
                <a:ea typeface="Roboto Mono"/>
                <a:cs typeface="Roboto Mono"/>
                <a:sym typeface="Roboto Mono"/>
              </a:rPr>
              <a:t>Streaming CW Logs Data to Amazon Elasticsearch Service</a:t>
            </a:r>
            <a:endParaRPr sz="1000" b="1">
              <a:solidFill>
                <a:srgbClr val="E47911"/>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You can configure a CW Logs log group to stream data to your ES cluster in near real-time through a CW Logs subscription. </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endParaRPr sz="1000" b="1">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1000" b="1">
                <a:solidFill>
                  <a:srgbClr val="E47911"/>
                </a:solidFill>
                <a:highlight>
                  <a:srgbClr val="FFFFFF"/>
                </a:highlight>
                <a:latin typeface="Roboto Mono"/>
                <a:ea typeface="Roboto Mono"/>
                <a:cs typeface="Roboto Mono"/>
                <a:sym typeface="Roboto Mono"/>
              </a:rPr>
              <a:t>Using CW Logs with Interface VPC Endpoints</a:t>
            </a:r>
            <a:endParaRPr sz="1000" b="1">
              <a:solidFill>
                <a:srgbClr val="E47911"/>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Establish a private connection between your VPC and Cw Logs to send logs without sending them through the internet.</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endParaRPr sz="1000" b="1">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0"/>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AWS Config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1"/>
          <p:cNvSpPr txBox="1">
            <a:spLocks noGrp="1"/>
          </p:cNvSpPr>
          <p:nvPr>
            <p:ph type="title" idx="4294967295"/>
          </p:nvPr>
        </p:nvSpPr>
        <p:spPr>
          <a:xfrm>
            <a:off x="311700" y="250800"/>
            <a:ext cx="84555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Config</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515" name="Google Shape;515;p71"/>
          <p:cNvPicPr preferRelativeResize="0"/>
          <p:nvPr/>
        </p:nvPicPr>
        <p:blipFill>
          <a:blip r:embed="rId3">
            <a:alphaModFix/>
          </a:blip>
          <a:stretch>
            <a:fillRect/>
          </a:stretch>
        </p:blipFill>
        <p:spPr>
          <a:xfrm>
            <a:off x="152400" y="680400"/>
            <a:ext cx="4188050" cy="2039575"/>
          </a:xfrm>
          <a:prstGeom prst="rect">
            <a:avLst/>
          </a:prstGeom>
          <a:noFill/>
          <a:ln>
            <a:noFill/>
          </a:ln>
        </p:spPr>
      </p:pic>
      <p:pic>
        <p:nvPicPr>
          <p:cNvPr id="516" name="Google Shape;516;p71"/>
          <p:cNvPicPr preferRelativeResize="0"/>
          <p:nvPr/>
        </p:nvPicPr>
        <p:blipFill>
          <a:blip r:embed="rId4">
            <a:alphaModFix/>
          </a:blip>
          <a:stretch>
            <a:fillRect/>
          </a:stretch>
        </p:blipFill>
        <p:spPr>
          <a:xfrm>
            <a:off x="152400" y="2872375"/>
            <a:ext cx="4619450" cy="1085300"/>
          </a:xfrm>
          <a:prstGeom prst="rect">
            <a:avLst/>
          </a:prstGeom>
          <a:noFill/>
          <a:ln>
            <a:noFill/>
          </a:ln>
        </p:spPr>
      </p:pic>
      <p:pic>
        <p:nvPicPr>
          <p:cNvPr id="517" name="Google Shape;517;p71"/>
          <p:cNvPicPr preferRelativeResize="0"/>
          <p:nvPr/>
        </p:nvPicPr>
        <p:blipFill>
          <a:blip r:embed="rId5">
            <a:alphaModFix/>
          </a:blip>
          <a:stretch>
            <a:fillRect/>
          </a:stretch>
        </p:blipFill>
        <p:spPr>
          <a:xfrm>
            <a:off x="4569050" y="70800"/>
            <a:ext cx="4498825" cy="2163825"/>
          </a:xfrm>
          <a:prstGeom prst="rect">
            <a:avLst/>
          </a:prstGeom>
          <a:noFill/>
          <a:ln>
            <a:noFill/>
          </a:ln>
        </p:spPr>
      </p:pic>
      <p:pic>
        <p:nvPicPr>
          <p:cNvPr id="518" name="Google Shape;518;p71"/>
          <p:cNvPicPr preferRelativeResize="0"/>
          <p:nvPr/>
        </p:nvPicPr>
        <p:blipFill>
          <a:blip r:embed="rId6">
            <a:alphaModFix/>
          </a:blip>
          <a:stretch>
            <a:fillRect/>
          </a:stretch>
        </p:blipFill>
        <p:spPr>
          <a:xfrm>
            <a:off x="4848050" y="2387025"/>
            <a:ext cx="4195557" cy="20395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2"/>
          <p:cNvSpPr txBox="1">
            <a:spLocks noGrp="1"/>
          </p:cNvSpPr>
          <p:nvPr>
            <p:ph type="title" idx="4294967295"/>
          </p:nvPr>
        </p:nvSpPr>
        <p:spPr>
          <a:xfrm>
            <a:off x="311700" y="250800"/>
            <a:ext cx="84555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Config</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524" name="Google Shape;524;p72"/>
          <p:cNvPicPr preferRelativeResize="0"/>
          <p:nvPr/>
        </p:nvPicPr>
        <p:blipFill>
          <a:blip r:embed="rId3">
            <a:alphaModFix/>
          </a:blip>
          <a:stretch>
            <a:fillRect/>
          </a:stretch>
        </p:blipFill>
        <p:spPr>
          <a:xfrm>
            <a:off x="76200" y="756600"/>
            <a:ext cx="4367249" cy="1913275"/>
          </a:xfrm>
          <a:prstGeom prst="rect">
            <a:avLst/>
          </a:prstGeom>
          <a:noFill/>
          <a:ln>
            <a:noFill/>
          </a:ln>
        </p:spPr>
      </p:pic>
      <p:pic>
        <p:nvPicPr>
          <p:cNvPr id="525" name="Google Shape;525;p72"/>
          <p:cNvPicPr preferRelativeResize="0"/>
          <p:nvPr/>
        </p:nvPicPr>
        <p:blipFill>
          <a:blip r:embed="rId4">
            <a:alphaModFix/>
          </a:blip>
          <a:stretch>
            <a:fillRect/>
          </a:stretch>
        </p:blipFill>
        <p:spPr>
          <a:xfrm>
            <a:off x="76200" y="2822275"/>
            <a:ext cx="4992382" cy="1913275"/>
          </a:xfrm>
          <a:prstGeom prst="rect">
            <a:avLst/>
          </a:prstGeom>
          <a:noFill/>
          <a:ln>
            <a:noFill/>
          </a:ln>
        </p:spPr>
      </p:pic>
      <p:pic>
        <p:nvPicPr>
          <p:cNvPr id="526" name="Google Shape;526;p72"/>
          <p:cNvPicPr preferRelativeResize="0"/>
          <p:nvPr/>
        </p:nvPicPr>
        <p:blipFill>
          <a:blip r:embed="rId5">
            <a:alphaModFix/>
          </a:blip>
          <a:stretch>
            <a:fillRect/>
          </a:stretch>
        </p:blipFill>
        <p:spPr>
          <a:xfrm>
            <a:off x="4595850" y="223200"/>
            <a:ext cx="4430175" cy="2161500"/>
          </a:xfrm>
          <a:prstGeom prst="rect">
            <a:avLst/>
          </a:prstGeom>
          <a:noFill/>
          <a:ln>
            <a:noFill/>
          </a:ln>
        </p:spPr>
      </p:pic>
      <p:pic>
        <p:nvPicPr>
          <p:cNvPr id="527" name="Google Shape;527;p72"/>
          <p:cNvPicPr preferRelativeResize="0"/>
          <p:nvPr/>
        </p:nvPicPr>
        <p:blipFill>
          <a:blip r:embed="rId6">
            <a:alphaModFix/>
          </a:blip>
          <a:stretch>
            <a:fillRect/>
          </a:stretch>
        </p:blipFill>
        <p:spPr>
          <a:xfrm>
            <a:off x="5181600" y="2624850"/>
            <a:ext cx="3886200" cy="1120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3"/>
          <p:cNvSpPr txBox="1">
            <a:spLocks noGrp="1"/>
          </p:cNvSpPr>
          <p:nvPr>
            <p:ph type="title" idx="4294967295"/>
          </p:nvPr>
        </p:nvSpPr>
        <p:spPr>
          <a:xfrm>
            <a:off x="311700" y="250800"/>
            <a:ext cx="8455500" cy="5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AWS Config</a:t>
            </a:r>
            <a:endParaRPr sz="1800"/>
          </a:p>
          <a:p>
            <a:pPr marL="0" marR="0" lvl="0" indent="0" algn="l" rtl="0">
              <a:lnSpc>
                <a:spcPct val="100000"/>
              </a:lnSpc>
              <a:spcBef>
                <a:spcPts val="0"/>
              </a:spcBef>
              <a:spcAft>
                <a:spcPts val="0"/>
              </a:spcAft>
              <a:buNone/>
            </a:pPr>
            <a:endParaRPr sz="900">
              <a:solidFill>
                <a:srgbClr val="999999"/>
              </a:solidFill>
              <a:latin typeface="Roboto Mono"/>
              <a:ea typeface="Roboto Mono"/>
              <a:cs typeface="Roboto Mono"/>
              <a:sym typeface="Roboto Mono"/>
            </a:endParaRPr>
          </a:p>
        </p:txBody>
      </p:sp>
      <p:pic>
        <p:nvPicPr>
          <p:cNvPr id="533" name="Google Shape;533;p73"/>
          <p:cNvPicPr preferRelativeResize="0"/>
          <p:nvPr/>
        </p:nvPicPr>
        <p:blipFill>
          <a:blip r:embed="rId3">
            <a:alphaModFix/>
          </a:blip>
          <a:stretch>
            <a:fillRect/>
          </a:stretch>
        </p:blipFill>
        <p:spPr>
          <a:xfrm>
            <a:off x="152400" y="680400"/>
            <a:ext cx="4201324" cy="2352400"/>
          </a:xfrm>
          <a:prstGeom prst="rect">
            <a:avLst/>
          </a:prstGeom>
          <a:noFill/>
          <a:ln>
            <a:noFill/>
          </a:ln>
        </p:spPr>
      </p:pic>
      <p:pic>
        <p:nvPicPr>
          <p:cNvPr id="534" name="Google Shape;534;p73"/>
          <p:cNvPicPr preferRelativeResize="0"/>
          <p:nvPr/>
        </p:nvPicPr>
        <p:blipFill>
          <a:blip r:embed="rId4">
            <a:alphaModFix/>
          </a:blip>
          <a:stretch>
            <a:fillRect/>
          </a:stretch>
        </p:blipFill>
        <p:spPr>
          <a:xfrm>
            <a:off x="4506124" y="451800"/>
            <a:ext cx="4485476" cy="2209198"/>
          </a:xfrm>
          <a:prstGeom prst="rect">
            <a:avLst/>
          </a:prstGeom>
          <a:noFill/>
          <a:ln>
            <a:noFill/>
          </a:ln>
        </p:spPr>
      </p:pic>
      <p:pic>
        <p:nvPicPr>
          <p:cNvPr id="535" name="Google Shape;535;p73"/>
          <p:cNvPicPr preferRelativeResize="0"/>
          <p:nvPr/>
        </p:nvPicPr>
        <p:blipFill>
          <a:blip r:embed="rId5">
            <a:alphaModFix/>
          </a:blip>
          <a:stretch>
            <a:fillRect/>
          </a:stretch>
        </p:blipFill>
        <p:spPr>
          <a:xfrm>
            <a:off x="152400" y="3109000"/>
            <a:ext cx="4924724" cy="1361850"/>
          </a:xfrm>
          <a:prstGeom prst="rect">
            <a:avLst/>
          </a:prstGeom>
          <a:noFill/>
          <a:ln>
            <a:noFill/>
          </a:ln>
        </p:spPr>
      </p:pic>
      <p:pic>
        <p:nvPicPr>
          <p:cNvPr id="536" name="Google Shape;536;p73"/>
          <p:cNvPicPr preferRelativeResize="0"/>
          <p:nvPr/>
        </p:nvPicPr>
        <p:blipFill>
          <a:blip r:embed="rId6">
            <a:alphaModFix/>
          </a:blip>
          <a:stretch>
            <a:fillRect/>
          </a:stretch>
        </p:blipFill>
        <p:spPr>
          <a:xfrm>
            <a:off x="876300" y="4543425"/>
            <a:ext cx="5378751" cy="505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0"/>
        <p:cNvGrpSpPr/>
        <p:nvPr/>
      </p:nvGrpSpPr>
      <p:grpSpPr>
        <a:xfrm>
          <a:off x="0" y="0"/>
          <a:ext cx="0" cy="0"/>
          <a:chOff x="0" y="0"/>
          <a:chExt cx="0" cy="0"/>
        </a:xfrm>
      </p:grpSpPr>
      <p:sp>
        <p:nvSpPr>
          <p:cNvPr id="541" name="Google Shape;541;p74"/>
          <p:cNvSpPr txBox="1">
            <a:spLocks noGrp="1"/>
          </p:cNvSpPr>
          <p:nvPr>
            <p:ph type="title"/>
          </p:nvPr>
        </p:nvSpPr>
        <p:spPr>
          <a:xfrm>
            <a:off x="311700" y="250800"/>
            <a:ext cx="81303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200">
                <a:solidFill>
                  <a:schemeClr val="accent3"/>
                </a:solidFill>
              </a:rPr>
              <a:t>How to Use AWS Config to Monitor for and Respond to Amazon S3 Buckets Allowing Public Access</a:t>
            </a:r>
            <a:endParaRPr sz="1200">
              <a:solidFill>
                <a:schemeClr val="accent3"/>
              </a:solidFill>
            </a:endParaRPr>
          </a:p>
          <a:p>
            <a:pPr marL="0" marR="0" lvl="0" indent="0" algn="l" rtl="0">
              <a:lnSpc>
                <a:spcPct val="115000"/>
              </a:lnSpc>
              <a:spcBef>
                <a:spcPts val="0"/>
              </a:spcBef>
              <a:spcAft>
                <a:spcPts val="0"/>
              </a:spcAft>
              <a:buNone/>
            </a:pPr>
            <a:r>
              <a:rPr lang="en" sz="1100" b="0" u="sng">
                <a:solidFill>
                  <a:schemeClr val="hlink"/>
                </a:solidFill>
                <a:latin typeface="Roboto Mono"/>
                <a:ea typeface="Roboto Mono"/>
                <a:cs typeface="Roboto Mono"/>
                <a:sym typeface="Roboto Mono"/>
                <a:hlinkClick r:id="rId3"/>
              </a:rPr>
              <a:t>https://aws.amazon.com/blogs/security/how-to-use-aws-config-to-monitor-for-and-respond-to-amazon-s3-buckets-allowing-public-access/</a:t>
            </a:r>
            <a:endParaRPr sz="1200">
              <a:solidFill>
                <a:schemeClr val="accent3"/>
              </a:solidFill>
              <a:latin typeface="Roboto Mono"/>
              <a:ea typeface="Roboto Mono"/>
              <a:cs typeface="Roboto Mono"/>
              <a:sym typeface="Roboto Mono"/>
            </a:endParaRPr>
          </a:p>
          <a:p>
            <a:pPr marL="0" marR="0" lvl="0" indent="0" algn="l" rtl="0">
              <a:lnSpc>
                <a:spcPct val="115000"/>
              </a:lnSpc>
              <a:spcBef>
                <a:spcPts val="0"/>
              </a:spcBef>
              <a:spcAft>
                <a:spcPts val="0"/>
              </a:spcAft>
              <a:buNone/>
            </a:pPr>
            <a:endParaRPr sz="1200">
              <a:solidFill>
                <a:schemeClr val="accent3"/>
              </a:solidFill>
            </a:endParaRPr>
          </a:p>
          <a:p>
            <a:pPr marL="0" marR="0" lvl="0" indent="0" algn="l" rtl="0">
              <a:lnSpc>
                <a:spcPct val="115000"/>
              </a:lnSpc>
              <a:spcBef>
                <a:spcPts val="0"/>
              </a:spcBef>
              <a:spcAft>
                <a:spcPts val="0"/>
              </a:spcAft>
              <a:buNone/>
            </a:pPr>
            <a:endParaRPr sz="1200">
              <a:solidFill>
                <a:srgbClr val="999999"/>
              </a:solidFill>
              <a:latin typeface="Proxima Nova"/>
              <a:ea typeface="Proxima Nova"/>
              <a:cs typeface="Proxima Nova"/>
              <a:sym typeface="Proxima Nova"/>
            </a:endParaRPr>
          </a:p>
        </p:txBody>
      </p:sp>
      <p:sp>
        <p:nvSpPr>
          <p:cNvPr id="542" name="Google Shape;542;p74"/>
          <p:cNvSpPr txBox="1"/>
          <p:nvPr/>
        </p:nvSpPr>
        <p:spPr>
          <a:xfrm>
            <a:off x="152400" y="1066800"/>
            <a:ext cx="4419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005B86"/>
                </a:solidFill>
                <a:uFill>
                  <a:noFill/>
                </a:uFill>
                <a:latin typeface="Roboto Mono"/>
                <a:ea typeface="Roboto Mono"/>
                <a:cs typeface="Roboto Mono"/>
                <a:sym typeface="Roboto Mono"/>
                <a:hlinkClick r:id="rId4"/>
              </a:rPr>
              <a:t>AWS Config</a:t>
            </a:r>
            <a:r>
              <a:rPr lang="en" sz="1050">
                <a:solidFill>
                  <a:srgbClr val="333333"/>
                </a:solidFill>
                <a:latin typeface="Roboto Mono"/>
                <a:ea typeface="Roboto Mono"/>
                <a:cs typeface="Roboto Mono"/>
                <a:sym typeface="Roboto Mono"/>
              </a:rPr>
              <a:t> enables continuous monitoring of your AWS resources, making it simple to assess, audit, and record resource configurations and changes. AWS Config does this through the use of rules that define the desired configuration state of your AWS resources. AWS Config provides a number of </a:t>
            </a:r>
            <a:r>
              <a:rPr lang="en" sz="1050">
                <a:solidFill>
                  <a:srgbClr val="005B86"/>
                </a:solidFill>
                <a:uFill>
                  <a:noFill/>
                </a:uFill>
                <a:latin typeface="Roboto Mono"/>
                <a:ea typeface="Roboto Mono"/>
                <a:cs typeface="Roboto Mono"/>
                <a:sym typeface="Roboto Mono"/>
                <a:hlinkClick r:id="rId5"/>
              </a:rPr>
              <a:t>AWS managed rules</a:t>
            </a:r>
            <a:r>
              <a:rPr lang="en" sz="1050">
                <a:solidFill>
                  <a:srgbClr val="333333"/>
                </a:solidFill>
                <a:latin typeface="Roboto Mono"/>
                <a:ea typeface="Roboto Mono"/>
                <a:cs typeface="Roboto Mono"/>
                <a:sym typeface="Roboto Mono"/>
              </a:rPr>
              <a:t> that address a wide range of security concerns such as checking if you encrypted your EBS volumes, tagged your resources appropriately, and enabled MFA for root accounts. You can also create </a:t>
            </a:r>
            <a:r>
              <a:rPr lang="en" sz="1050">
                <a:solidFill>
                  <a:srgbClr val="005B86"/>
                </a:solidFill>
                <a:uFill>
                  <a:noFill/>
                </a:uFill>
                <a:latin typeface="Roboto Mono"/>
                <a:ea typeface="Roboto Mono"/>
                <a:cs typeface="Roboto Mono"/>
                <a:sym typeface="Roboto Mono"/>
                <a:hlinkClick r:id="rId6"/>
              </a:rPr>
              <a:t>custom rules</a:t>
            </a:r>
            <a:r>
              <a:rPr lang="en" sz="1050">
                <a:solidFill>
                  <a:srgbClr val="333333"/>
                </a:solidFill>
                <a:latin typeface="Roboto Mono"/>
                <a:ea typeface="Roboto Mono"/>
                <a:cs typeface="Roboto Mono"/>
                <a:sym typeface="Roboto Mono"/>
              </a:rPr>
              <a:t> to codify your compliance requirements through the use of </a:t>
            </a:r>
            <a:r>
              <a:rPr lang="en" sz="1050">
                <a:solidFill>
                  <a:srgbClr val="005B86"/>
                </a:solidFill>
                <a:uFill>
                  <a:noFill/>
                </a:uFill>
                <a:latin typeface="Roboto Mono"/>
                <a:ea typeface="Roboto Mono"/>
                <a:cs typeface="Roboto Mono"/>
                <a:sym typeface="Roboto Mono"/>
                <a:hlinkClick r:id="rId7"/>
              </a:rPr>
              <a:t>AWS Lambda</a:t>
            </a:r>
            <a:r>
              <a:rPr lang="en" sz="1050">
                <a:solidFill>
                  <a:srgbClr val="333333"/>
                </a:solidFill>
                <a:latin typeface="Roboto Mono"/>
                <a:ea typeface="Roboto Mono"/>
                <a:cs typeface="Roboto Mono"/>
                <a:sym typeface="Roboto Mono"/>
              </a:rPr>
              <a:t> functions.</a:t>
            </a:r>
            <a:endParaRPr>
              <a:latin typeface="Roboto Mono"/>
              <a:ea typeface="Roboto Mono"/>
              <a:cs typeface="Roboto Mono"/>
              <a:sym typeface="Roboto Mono"/>
            </a:endParaRPr>
          </a:p>
        </p:txBody>
      </p:sp>
      <p:pic>
        <p:nvPicPr>
          <p:cNvPr id="543" name="Google Shape;543;p74"/>
          <p:cNvPicPr preferRelativeResize="0"/>
          <p:nvPr/>
        </p:nvPicPr>
        <p:blipFill>
          <a:blip r:embed="rId8">
            <a:alphaModFix/>
          </a:blip>
          <a:stretch>
            <a:fillRect/>
          </a:stretch>
        </p:blipFill>
        <p:spPr>
          <a:xfrm>
            <a:off x="4524000" y="854100"/>
            <a:ext cx="4559775" cy="2384751"/>
          </a:xfrm>
          <a:prstGeom prst="rect">
            <a:avLst/>
          </a:prstGeom>
          <a:noFill/>
          <a:ln>
            <a:noFill/>
          </a:ln>
        </p:spPr>
      </p:pic>
      <p:sp>
        <p:nvSpPr>
          <p:cNvPr id="544" name="Google Shape;544;p74"/>
          <p:cNvSpPr txBox="1"/>
          <p:nvPr/>
        </p:nvSpPr>
        <p:spPr>
          <a:xfrm>
            <a:off x="4307275" y="2890725"/>
            <a:ext cx="4788600" cy="2242800"/>
          </a:xfrm>
          <a:prstGeom prst="rect">
            <a:avLst/>
          </a:prstGeom>
          <a:noFill/>
          <a:ln>
            <a:noFill/>
          </a:ln>
        </p:spPr>
        <p:txBody>
          <a:bodyPr spcFirstLastPara="1" wrap="square" lIns="91425" tIns="91425" rIns="91425" bIns="91425" anchor="t" anchorCtr="0">
            <a:noAutofit/>
          </a:bodyPr>
          <a:lstStyle/>
          <a:p>
            <a:pPr marL="182880" lvl="0" indent="-102869" algn="l" rtl="0">
              <a:lnSpc>
                <a:spcPct val="115000"/>
              </a:lnSpc>
              <a:spcBef>
                <a:spcPts val="1100"/>
              </a:spcBef>
              <a:spcAft>
                <a:spcPts val="0"/>
              </a:spcAft>
              <a:buClr>
                <a:srgbClr val="333333"/>
              </a:buClr>
              <a:buSzPts val="900"/>
              <a:buFont typeface="Roboto Mono"/>
              <a:buAutoNum type="arabicPeriod"/>
            </a:pPr>
            <a:r>
              <a:rPr lang="en" sz="900">
                <a:solidFill>
                  <a:srgbClr val="333333"/>
                </a:solidFill>
                <a:latin typeface="Roboto Mono"/>
                <a:ea typeface="Roboto Mono"/>
                <a:cs typeface="Roboto Mono"/>
                <a:sym typeface="Roboto Mono"/>
              </a:rPr>
              <a:t>Enable Config to monitor S3 bucket ACLs and policies for compliance violations.</a:t>
            </a:r>
            <a:endParaRPr sz="900">
              <a:solidFill>
                <a:srgbClr val="333333"/>
              </a:solidFill>
              <a:latin typeface="Roboto Mono"/>
              <a:ea typeface="Roboto Mono"/>
              <a:cs typeface="Roboto Mono"/>
              <a:sym typeface="Roboto Mono"/>
            </a:endParaRPr>
          </a:p>
          <a:p>
            <a:pPr marL="182880" lvl="0" indent="-102869" algn="l" rtl="0">
              <a:lnSpc>
                <a:spcPct val="115000"/>
              </a:lnSpc>
              <a:spcBef>
                <a:spcPts val="0"/>
              </a:spcBef>
              <a:spcAft>
                <a:spcPts val="0"/>
              </a:spcAft>
              <a:buClr>
                <a:srgbClr val="333333"/>
              </a:buClr>
              <a:buSzPts val="900"/>
              <a:buFont typeface="Roboto Mono"/>
              <a:buAutoNum type="arabicPeriod"/>
            </a:pPr>
            <a:r>
              <a:rPr lang="en" sz="900">
                <a:solidFill>
                  <a:srgbClr val="333333"/>
                </a:solidFill>
                <a:latin typeface="Roboto Mono"/>
                <a:ea typeface="Roboto Mono"/>
                <a:cs typeface="Roboto Mono"/>
                <a:sym typeface="Roboto Mono"/>
              </a:rPr>
              <a:t>Create an IAM Role and Policy that grants a Lambda function permissions to read S3 bucket policies and send alerts through SNS.</a:t>
            </a:r>
            <a:endParaRPr sz="900">
              <a:solidFill>
                <a:srgbClr val="333333"/>
              </a:solidFill>
              <a:latin typeface="Roboto Mono"/>
              <a:ea typeface="Roboto Mono"/>
              <a:cs typeface="Roboto Mono"/>
              <a:sym typeface="Roboto Mono"/>
            </a:endParaRPr>
          </a:p>
          <a:p>
            <a:pPr marL="182880" lvl="0" indent="-102869" algn="l" rtl="0">
              <a:lnSpc>
                <a:spcPct val="115000"/>
              </a:lnSpc>
              <a:spcBef>
                <a:spcPts val="0"/>
              </a:spcBef>
              <a:spcAft>
                <a:spcPts val="0"/>
              </a:spcAft>
              <a:buClr>
                <a:srgbClr val="333333"/>
              </a:buClr>
              <a:buSzPts val="900"/>
              <a:buFont typeface="Roboto Mono"/>
              <a:buAutoNum type="arabicPeriod"/>
            </a:pPr>
            <a:r>
              <a:rPr lang="en" sz="900">
                <a:solidFill>
                  <a:srgbClr val="333333"/>
                </a:solidFill>
                <a:latin typeface="Roboto Mono"/>
                <a:ea typeface="Roboto Mono"/>
                <a:cs typeface="Roboto Mono"/>
                <a:sym typeface="Roboto Mono"/>
              </a:rPr>
              <a:t>Create and configure a CloudWatch Events rule that triggers the Lambda function when AWS Config detects an S3 bucket ACL or policy violation.</a:t>
            </a:r>
            <a:endParaRPr sz="900">
              <a:solidFill>
                <a:srgbClr val="333333"/>
              </a:solidFill>
              <a:latin typeface="Roboto Mono"/>
              <a:ea typeface="Roboto Mono"/>
              <a:cs typeface="Roboto Mono"/>
              <a:sym typeface="Roboto Mono"/>
            </a:endParaRPr>
          </a:p>
          <a:p>
            <a:pPr marL="182880" lvl="0" indent="-102869" algn="l" rtl="0">
              <a:lnSpc>
                <a:spcPct val="115000"/>
              </a:lnSpc>
              <a:spcBef>
                <a:spcPts val="0"/>
              </a:spcBef>
              <a:spcAft>
                <a:spcPts val="0"/>
              </a:spcAft>
              <a:buClr>
                <a:srgbClr val="333333"/>
              </a:buClr>
              <a:buSzPts val="900"/>
              <a:buFont typeface="Roboto Mono"/>
              <a:buAutoNum type="arabicPeriod"/>
            </a:pPr>
            <a:r>
              <a:rPr lang="en" sz="900">
                <a:solidFill>
                  <a:srgbClr val="333333"/>
                </a:solidFill>
                <a:latin typeface="Roboto Mono"/>
                <a:ea typeface="Roboto Mono"/>
                <a:cs typeface="Roboto Mono"/>
                <a:sym typeface="Roboto Mono"/>
              </a:rPr>
              <a:t>Create a Lambda function that uses the IAM role to review S3 bucket ACLs and policies, correct the ACLs, and notify your team of out-of-compliance policies.</a:t>
            </a:r>
            <a:endParaRPr sz="900">
              <a:solidFill>
                <a:srgbClr val="333333"/>
              </a:solidFill>
              <a:latin typeface="Roboto Mono"/>
              <a:ea typeface="Roboto Mono"/>
              <a:cs typeface="Roboto Mono"/>
              <a:sym typeface="Roboto Mono"/>
            </a:endParaRPr>
          </a:p>
          <a:p>
            <a:pPr marL="182880" lvl="0" indent="-102869" algn="l" rtl="0">
              <a:lnSpc>
                <a:spcPct val="115000"/>
              </a:lnSpc>
              <a:spcBef>
                <a:spcPts val="0"/>
              </a:spcBef>
              <a:spcAft>
                <a:spcPts val="0"/>
              </a:spcAft>
              <a:buClr>
                <a:srgbClr val="333333"/>
              </a:buClr>
              <a:buSzPts val="900"/>
              <a:buFont typeface="Roboto Mono"/>
              <a:buAutoNum type="arabicPeriod"/>
            </a:pPr>
            <a:r>
              <a:rPr lang="en" sz="900">
                <a:solidFill>
                  <a:srgbClr val="333333"/>
                </a:solidFill>
                <a:latin typeface="Roboto Mono"/>
                <a:ea typeface="Roboto Mono"/>
                <a:cs typeface="Roboto Mono"/>
                <a:sym typeface="Roboto Mono"/>
              </a:rPr>
              <a:t>Verify the monitoring solution.</a:t>
            </a:r>
            <a:endParaRPr sz="900">
              <a:solidFill>
                <a:srgbClr val="333333"/>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a:t>CW (3/3) - Events </a:t>
            </a:r>
            <a:endParaRPr sz="180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u="sng">
                <a:solidFill>
                  <a:schemeClr val="hlink"/>
                </a:solidFill>
                <a:latin typeface="Roboto Mono"/>
                <a:ea typeface="Roboto Mono"/>
                <a:cs typeface="Roboto Mono"/>
                <a:sym typeface="Roboto Mono"/>
                <a:hlinkClick r:id="rId3"/>
              </a:rPr>
              <a:t>https://docs.aws.amazon.com/Amazon</a:t>
            </a:r>
            <a:r>
              <a:rPr lang="en" sz="1000" u="sng">
                <a:solidFill>
                  <a:schemeClr val="hlink"/>
                </a:solidFill>
                <a:latin typeface="Roboto Mono"/>
                <a:ea typeface="Roboto Mono"/>
                <a:cs typeface="Roboto Mono"/>
                <a:sym typeface="Roboto Mono"/>
                <a:hlinkClick r:id="rId3"/>
              </a:rPr>
              <a:t>CW</a:t>
            </a:r>
            <a:r>
              <a:rPr lang="en" sz="1000" u="sng">
                <a:solidFill>
                  <a:schemeClr val="hlink"/>
                </a:solidFill>
                <a:latin typeface="Roboto Mono"/>
                <a:ea typeface="Roboto Mono"/>
                <a:cs typeface="Roboto Mono"/>
                <a:sym typeface="Roboto Mono"/>
                <a:hlinkClick r:id="rId3"/>
              </a:rPr>
              <a:t>/latest/events/WhatIs</a:t>
            </a:r>
            <a:r>
              <a:rPr lang="en" sz="1000" u="sng">
                <a:solidFill>
                  <a:schemeClr val="hlink"/>
                </a:solidFill>
                <a:latin typeface="Roboto Mono"/>
                <a:ea typeface="Roboto Mono"/>
                <a:cs typeface="Roboto Mono"/>
                <a:sym typeface="Roboto Mono"/>
                <a:hlinkClick r:id="rId3"/>
              </a:rPr>
              <a:t>CW</a:t>
            </a:r>
            <a:r>
              <a:rPr lang="en" sz="1000" u="sng">
                <a:solidFill>
                  <a:schemeClr val="hlink"/>
                </a:solidFill>
                <a:latin typeface="Roboto Mono"/>
                <a:ea typeface="Roboto Mono"/>
                <a:cs typeface="Roboto Mono"/>
                <a:sym typeface="Roboto Mono"/>
                <a:hlinkClick r:id="rId3"/>
              </a:rPr>
              <a:t>Events.html</a:t>
            </a:r>
            <a:endParaRPr sz="1000">
              <a:solidFill>
                <a:srgbClr val="999999"/>
              </a:solidFill>
              <a:latin typeface="Roboto Mono"/>
              <a:ea typeface="Roboto Mono"/>
              <a:cs typeface="Roboto Mono"/>
              <a:sym typeface="Roboto Mono"/>
            </a:endParaRPr>
          </a:p>
        </p:txBody>
      </p:sp>
      <p:sp>
        <p:nvSpPr>
          <p:cNvPr id="174" name="Google Shape;174;p29"/>
          <p:cNvSpPr txBox="1"/>
          <p:nvPr/>
        </p:nvSpPr>
        <p:spPr>
          <a:xfrm>
            <a:off x="265475" y="744050"/>
            <a:ext cx="8435400" cy="44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CW Events delivers a near real-time stream of system events that describe changes in resources. Using simple rule setup, you can match events and route them to one or more target functions or streams. CW Events becomes aware of operational changes as they occur. CW Events responds to these operational changes and takes corrective action as necessary, by sending messages to respond to the environment, activating functions, making changes, and capturing state information.</a:t>
            </a:r>
            <a:endParaRPr sz="9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Use CW Events to schedule automated actions that self-trigger at certain times using cron or rate expressions.</a:t>
            </a:r>
            <a:endParaRPr sz="9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 sz="1000" b="1">
                <a:solidFill>
                  <a:srgbClr val="CC6600"/>
                </a:solidFill>
                <a:highlight>
                  <a:srgbClr val="FFFFFF"/>
                </a:highlight>
                <a:latin typeface="Roboto Mono"/>
                <a:ea typeface="Roboto Mono"/>
                <a:cs typeface="Roboto Mono"/>
                <a:sym typeface="Roboto Mono"/>
              </a:rPr>
              <a:t>Concepts</a:t>
            </a:r>
            <a:endParaRPr sz="1000" b="1">
              <a:solidFill>
                <a:srgbClr val="CC6600"/>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800" b="1">
                <a:solidFill>
                  <a:srgbClr val="444444"/>
                </a:solidFill>
                <a:highlight>
                  <a:srgbClr val="FFFFFF"/>
                </a:highlight>
                <a:latin typeface="Roboto Mono"/>
                <a:ea typeface="Roboto Mono"/>
                <a:cs typeface="Roboto Mono"/>
                <a:sym typeface="Roboto Mono"/>
              </a:rPr>
              <a:t>Events</a:t>
            </a:r>
            <a:r>
              <a:rPr lang="en" sz="800">
                <a:solidFill>
                  <a:srgbClr val="444444"/>
                </a:solidFill>
                <a:highlight>
                  <a:srgbClr val="FFFFFF"/>
                </a:highlight>
                <a:latin typeface="Roboto Mono"/>
                <a:ea typeface="Roboto Mono"/>
                <a:cs typeface="Roboto Mono"/>
                <a:sym typeface="Roboto Mono"/>
              </a:rPr>
              <a:t> – Resources can generate events when their state changes. eg. EC2 -&gt; pending to running. You can generate custom application-level events and publish them to CW Events. You can also set up scheduled events that are generated on a periodic basis. </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 sz="800" b="1">
                <a:solidFill>
                  <a:srgbClr val="444444"/>
                </a:solidFill>
                <a:highlight>
                  <a:srgbClr val="FFFFFF"/>
                </a:highlight>
                <a:latin typeface="Roboto Mono"/>
                <a:ea typeface="Roboto Mono"/>
                <a:cs typeface="Roboto Mono"/>
                <a:sym typeface="Roboto Mono"/>
              </a:rPr>
              <a:t>Targets</a:t>
            </a:r>
            <a:r>
              <a:rPr lang="en" sz="800">
                <a:solidFill>
                  <a:srgbClr val="444444"/>
                </a:solidFill>
                <a:highlight>
                  <a:srgbClr val="FFFFFF"/>
                </a:highlight>
                <a:latin typeface="Roboto Mono"/>
                <a:ea typeface="Roboto Mono"/>
                <a:cs typeface="Roboto Mono"/>
                <a:sym typeface="Roboto Mono"/>
              </a:rPr>
              <a:t> – A target processes events. Targets can include EC2 instances, Lambda functions, Kinesis streams, Amazon ECS tasks, Step Functions state machines, Amazon SNS topics, Amazon SQS queues, and built-in targets. </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 sz="800" b="1">
                <a:solidFill>
                  <a:srgbClr val="444444"/>
                </a:solidFill>
                <a:highlight>
                  <a:srgbClr val="FFFFFF"/>
                </a:highlight>
                <a:latin typeface="Roboto Mono"/>
                <a:ea typeface="Roboto Mono"/>
                <a:cs typeface="Roboto Mono"/>
                <a:sym typeface="Roboto Mono"/>
              </a:rPr>
              <a:t>Rules</a:t>
            </a:r>
            <a:r>
              <a:rPr lang="en" sz="800">
                <a:solidFill>
                  <a:srgbClr val="444444"/>
                </a:solidFill>
                <a:highlight>
                  <a:srgbClr val="FFFFFF"/>
                </a:highlight>
                <a:latin typeface="Roboto Mono"/>
                <a:ea typeface="Roboto Mono"/>
                <a:cs typeface="Roboto Mono"/>
                <a:sym typeface="Roboto Mono"/>
              </a:rPr>
              <a:t> – A rule matches incoming events and routes them to targets for processing. </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 sz="1000" b="1">
                <a:solidFill>
                  <a:srgbClr val="E47911"/>
                </a:solidFill>
                <a:highlight>
                  <a:srgbClr val="FFFFFF"/>
                </a:highlight>
                <a:latin typeface="Roboto Mono"/>
                <a:ea typeface="Roboto Mono"/>
                <a:cs typeface="Roboto Mono"/>
                <a:sym typeface="Roboto Mono"/>
              </a:rPr>
              <a:t>Schedule Expressions for Rules</a:t>
            </a:r>
            <a:endParaRPr sz="1000" b="1">
              <a:solidFill>
                <a:srgbClr val="E47911"/>
              </a:solidFill>
              <a:highlight>
                <a:srgbClr val="FFFFFF"/>
              </a:highlight>
              <a:latin typeface="Roboto Mono"/>
              <a:ea typeface="Roboto Mono"/>
              <a:cs typeface="Roboto Mono"/>
              <a:sym typeface="Roboto Mono"/>
            </a:endParaRPr>
          </a:p>
          <a:p>
            <a:pPr marL="0" lvl="0" indent="0" algn="l" rtl="0">
              <a:lnSpc>
                <a:spcPct val="100000"/>
              </a:lnSpc>
              <a:spcBef>
                <a:spcPts val="600"/>
              </a:spcBef>
              <a:spcAft>
                <a:spcPts val="0"/>
              </a:spcAft>
              <a:buNone/>
            </a:pPr>
            <a:r>
              <a:rPr lang="en" sz="800">
                <a:solidFill>
                  <a:srgbClr val="444444"/>
                </a:solidFill>
                <a:highlight>
                  <a:srgbClr val="FFFFFF"/>
                </a:highlight>
                <a:latin typeface="Roboto Mono"/>
                <a:ea typeface="Roboto Mono"/>
                <a:cs typeface="Roboto Mono"/>
                <a:sym typeface="Roboto Mono"/>
              </a:rPr>
              <a:t>You can create rules that self-trigger on an automated schedule in CW Events using cron or rate expressions.</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Rate expressions are simpler to define but don't offer the fine-grained schedule control that cron expressions support.</a:t>
            </a:r>
            <a:endParaRPr sz="8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endParaRPr sz="800">
              <a:solidFill>
                <a:srgbClr val="0000FF"/>
              </a:solidFill>
              <a:latin typeface="Roboto Mono"/>
              <a:ea typeface="Roboto Mono"/>
              <a:cs typeface="Roboto Mono"/>
              <a:sym typeface="Roboto Mono"/>
            </a:endParaRPr>
          </a:p>
          <a:p>
            <a:pPr marL="0" lvl="0" indent="0" algn="l" rtl="0">
              <a:lnSpc>
                <a:spcPct val="100000"/>
              </a:lnSpc>
              <a:spcBef>
                <a:spcPts val="0"/>
              </a:spcBef>
              <a:spcAft>
                <a:spcPts val="0"/>
              </a:spcAft>
              <a:buNone/>
            </a:pPr>
            <a:r>
              <a:rPr lang="en" sz="1000" b="1">
                <a:solidFill>
                  <a:srgbClr val="E47911"/>
                </a:solidFill>
                <a:highlight>
                  <a:srgbClr val="FFFFFF"/>
                </a:highlight>
                <a:latin typeface="Roboto Mono"/>
                <a:ea typeface="Roboto Mono"/>
                <a:cs typeface="Roboto Mono"/>
                <a:sym typeface="Roboto Mono"/>
              </a:rPr>
              <a:t>Tutorial: Use CW Events to Relay Events to AWS Systems Manager Run Command</a:t>
            </a:r>
            <a:endParaRPr sz="1000" b="1">
              <a:solidFill>
                <a:srgbClr val="E47911"/>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E47911"/>
                </a:solidFill>
                <a:highlight>
                  <a:srgbClr val="FFFFFF"/>
                </a:highlight>
                <a:latin typeface="Roboto Mono"/>
                <a:ea typeface="Roboto Mono"/>
                <a:cs typeface="Roboto Mono"/>
                <a:sym typeface="Roboto Mono"/>
              </a:rPr>
              <a:t>Tutorial: Log the State of an Amazon EC2 Instance Using CW Events</a:t>
            </a:r>
            <a:endParaRPr sz="1000" b="1">
              <a:solidFill>
                <a:srgbClr val="E47911"/>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E47911"/>
                </a:solidFill>
                <a:highlight>
                  <a:srgbClr val="FFFFFF"/>
                </a:highlight>
                <a:latin typeface="Roboto Mono"/>
                <a:ea typeface="Roboto Mono"/>
                <a:cs typeface="Roboto Mono"/>
                <a:sym typeface="Roboto Mono"/>
              </a:rPr>
              <a:t>Tutorial: Log Amazon S3 Object-Level Operations Using CW Events</a:t>
            </a:r>
            <a:endParaRPr sz="1000" b="1">
              <a:solidFill>
                <a:srgbClr val="E47911"/>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E47911"/>
                </a:solidFill>
                <a:highlight>
                  <a:srgbClr val="FFFFFF"/>
                </a:highlight>
                <a:latin typeface="Roboto Mono"/>
                <a:ea typeface="Roboto Mono"/>
                <a:cs typeface="Roboto Mono"/>
                <a:sym typeface="Roboto Mono"/>
              </a:rPr>
              <a:t>Tutorial: Schedule AWS Lambda Functions Using CW Events</a:t>
            </a:r>
            <a:endParaRPr sz="1000" b="1">
              <a:solidFill>
                <a:srgbClr val="E47911"/>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E47911"/>
                </a:solidFill>
                <a:highlight>
                  <a:srgbClr val="FFFFFF"/>
                </a:highlight>
                <a:latin typeface="Roboto Mono"/>
                <a:ea typeface="Roboto Mono"/>
                <a:cs typeface="Roboto Mono"/>
                <a:sym typeface="Roboto Mono"/>
              </a:rPr>
              <a:t>Tutorial: Set AWS Systems Manager Automation as a CW Events Target</a:t>
            </a:r>
            <a:endParaRPr sz="1000" b="1">
              <a:solidFill>
                <a:srgbClr val="E47911"/>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000" b="1">
                <a:solidFill>
                  <a:srgbClr val="E47911"/>
                </a:solidFill>
                <a:highlight>
                  <a:srgbClr val="FFFFFF"/>
                </a:highlight>
                <a:latin typeface="Roboto Mono"/>
                <a:ea typeface="Roboto Mono"/>
                <a:cs typeface="Roboto Mono"/>
                <a:sym typeface="Roboto Mono"/>
              </a:rPr>
              <a:t>Tutorial: Run an Amazon ECS Task When a File is Uploaded to an Amazon S3 Bucket</a:t>
            </a:r>
            <a:endParaRPr sz="1000" b="1">
              <a:solidFill>
                <a:srgbClr val="E47911"/>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None/>
            </a:pPr>
            <a:endParaRPr sz="1000" b="1">
              <a:solidFill>
                <a:srgbClr val="E47911"/>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None/>
            </a:pPr>
            <a:endParaRPr sz="1000" b="1">
              <a:solidFill>
                <a:srgbClr val="E47911"/>
              </a:solidFill>
              <a:highlight>
                <a:srgbClr val="FFFFFF"/>
              </a:highlight>
              <a:latin typeface="Roboto Mono"/>
              <a:ea typeface="Roboto Mono"/>
              <a:cs typeface="Roboto Mono"/>
              <a:sym typeface="Roboto Mono"/>
            </a:endParaRPr>
          </a:p>
          <a:p>
            <a:pPr marL="0" lvl="0" indent="0" algn="l" rtl="0">
              <a:lnSpc>
                <a:spcPct val="115000"/>
              </a:lnSpc>
              <a:spcBef>
                <a:spcPts val="0"/>
              </a:spcBef>
              <a:spcAft>
                <a:spcPts val="0"/>
              </a:spcAft>
              <a:buNone/>
            </a:pPr>
            <a:endParaRPr sz="1100"/>
          </a:p>
          <a:p>
            <a:pPr marL="0" marR="0" lvl="0" indent="0" algn="l" rtl="0">
              <a:lnSpc>
                <a:spcPct val="100000"/>
              </a:lnSpc>
              <a:spcBef>
                <a:spcPts val="0"/>
              </a:spcBef>
              <a:spcAft>
                <a:spcPts val="0"/>
              </a:spcAft>
              <a:buNone/>
            </a:pPr>
            <a:endParaRPr sz="1000" b="1">
              <a:solidFill>
                <a:srgbClr val="E47911"/>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None/>
            </a:pPr>
            <a:endParaRPr sz="1000" b="1">
              <a:solidFill>
                <a:srgbClr val="E47911"/>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None/>
            </a:pPr>
            <a:endParaRPr sz="1000" b="1">
              <a:solidFill>
                <a:srgbClr val="E47911"/>
              </a:solidFill>
              <a:highlight>
                <a:srgbClr val="FFFFFF"/>
              </a:highlight>
              <a:latin typeface="Roboto Mono"/>
              <a:ea typeface="Roboto Mono"/>
              <a:cs typeface="Roboto Mono"/>
              <a:sym typeface="Roboto Mono"/>
            </a:endParaRPr>
          </a:p>
          <a:p>
            <a:pPr marL="0" lvl="0" indent="0" algn="l" rtl="0">
              <a:lnSpc>
                <a:spcPct val="115000"/>
              </a:lnSpc>
              <a:spcBef>
                <a:spcPts val="0"/>
              </a:spcBef>
              <a:spcAft>
                <a:spcPts val="0"/>
              </a:spcAft>
              <a:buNone/>
            </a:pPr>
            <a:endParaRPr sz="1100"/>
          </a:p>
          <a:p>
            <a:pPr marL="0" marR="0" lvl="0" indent="0" algn="l" rtl="0">
              <a:lnSpc>
                <a:spcPct val="115000"/>
              </a:lnSpc>
              <a:spcBef>
                <a:spcPts val="0"/>
              </a:spcBef>
              <a:spcAft>
                <a:spcPts val="0"/>
              </a:spcAft>
              <a:buNone/>
            </a:pPr>
            <a:endParaRPr sz="1000" b="1">
              <a:solidFill>
                <a:srgbClr val="E47911"/>
              </a:solidFill>
              <a:highlight>
                <a:srgbClr val="FFFFFF"/>
              </a:highlight>
              <a:latin typeface="Roboto Mono"/>
              <a:ea typeface="Roboto Mono"/>
              <a:cs typeface="Roboto Mono"/>
              <a:sym typeface="Roboto Mono"/>
            </a:endParaRPr>
          </a:p>
          <a:p>
            <a:pPr marL="0" lvl="0" indent="0" algn="l" rtl="0">
              <a:lnSpc>
                <a:spcPct val="115000"/>
              </a:lnSpc>
              <a:spcBef>
                <a:spcPts val="600"/>
              </a:spcBef>
              <a:spcAft>
                <a:spcPts val="0"/>
              </a:spcAft>
              <a:buNone/>
            </a:pPr>
            <a:endParaRPr sz="1100"/>
          </a:p>
          <a:p>
            <a:pPr marL="0" lvl="0" indent="0" algn="l" rtl="0">
              <a:lnSpc>
                <a:spcPct val="115000"/>
              </a:lnSpc>
              <a:spcBef>
                <a:spcPts val="0"/>
              </a:spcBef>
              <a:spcAft>
                <a:spcPts val="0"/>
              </a:spcAft>
              <a:buNone/>
            </a:pPr>
            <a:endParaRPr sz="1000" b="1">
              <a:solidFill>
                <a:srgbClr val="E47911"/>
              </a:solidFill>
              <a:highlight>
                <a:srgbClr val="FFFFFF"/>
              </a:highlight>
              <a:latin typeface="Roboto Mono"/>
              <a:ea typeface="Roboto Mono"/>
              <a:cs typeface="Roboto Mono"/>
              <a:sym typeface="Roboto Mono"/>
            </a:endParaRPr>
          </a:p>
          <a:p>
            <a:pPr marL="0" lvl="0" indent="0" algn="l" rtl="0">
              <a:lnSpc>
                <a:spcPct val="115000"/>
              </a:lnSpc>
              <a:spcBef>
                <a:spcPts val="600"/>
              </a:spcBef>
              <a:spcAft>
                <a:spcPts val="0"/>
              </a:spcAft>
              <a:buNone/>
            </a:pPr>
            <a:endParaRPr sz="1000">
              <a:latin typeface="Roboto Mono"/>
              <a:ea typeface="Roboto Mono"/>
              <a:cs typeface="Roboto Mono"/>
              <a:sym typeface="Roboto Mono"/>
            </a:endParaRPr>
          </a:p>
          <a:p>
            <a:pPr marL="0" lvl="0" indent="0" algn="l" rtl="0">
              <a:lnSpc>
                <a:spcPct val="100000"/>
              </a:lnSpc>
              <a:spcBef>
                <a:spcPts val="0"/>
              </a:spcBef>
              <a:spcAft>
                <a:spcPts val="0"/>
              </a:spcAft>
              <a:buNone/>
            </a:pPr>
            <a:endParaRPr sz="800">
              <a:solidFill>
                <a:srgbClr val="0000FF"/>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p:nvPr/>
        </p:nvSpPr>
        <p:spPr>
          <a:xfrm>
            <a:off x="304800" y="838200"/>
            <a:ext cx="8283000" cy="30000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1200"/>
              </a:spcBef>
              <a:spcAft>
                <a:spcPts val="0"/>
              </a:spcAft>
              <a:buNone/>
            </a:pPr>
            <a:r>
              <a:rPr lang="en" sz="1200">
                <a:solidFill>
                  <a:srgbClr val="444444"/>
                </a:solidFill>
                <a:highlight>
                  <a:srgbClr val="FFFFFF"/>
                </a:highlight>
                <a:latin typeface="Roboto Mono"/>
                <a:ea typeface="Roboto Mono"/>
                <a:cs typeface="Roboto Mono"/>
                <a:sym typeface="Roboto Mono"/>
              </a:rPr>
              <a:t>You can use subscriptions to get access to a real-time feed of log events from CW Logs and have it delivered to other services such as a </a:t>
            </a:r>
            <a:endParaRPr sz="1200">
              <a:solidFill>
                <a:srgbClr val="444444"/>
              </a:solidFill>
              <a:highlight>
                <a:srgbClr val="FFFFFF"/>
              </a:highlight>
              <a:latin typeface="Roboto Mono"/>
              <a:ea typeface="Roboto Mono"/>
              <a:cs typeface="Roboto Mono"/>
              <a:sym typeface="Roboto Mono"/>
            </a:endParaRPr>
          </a:p>
          <a:p>
            <a:pPr marL="457200" lvl="0" indent="-304800" algn="l" rtl="0">
              <a:lnSpc>
                <a:spcPct val="100000"/>
              </a:lnSpc>
              <a:spcBef>
                <a:spcPts val="1200"/>
              </a:spcBef>
              <a:spcAft>
                <a:spcPts val="0"/>
              </a:spcAft>
              <a:buClr>
                <a:srgbClr val="444444"/>
              </a:buClr>
              <a:buSzPts val="1200"/>
              <a:buFont typeface="Roboto Mono"/>
              <a:buChar char="●"/>
            </a:pPr>
            <a:r>
              <a:rPr lang="en" sz="1200">
                <a:solidFill>
                  <a:srgbClr val="444444"/>
                </a:solidFill>
                <a:highlight>
                  <a:srgbClr val="FFFFFF"/>
                </a:highlight>
                <a:latin typeface="Roboto Mono"/>
                <a:ea typeface="Roboto Mono"/>
                <a:cs typeface="Roboto Mono"/>
                <a:sym typeface="Roboto Mono"/>
              </a:rPr>
              <a:t>Amazon Kinesis stream, </a:t>
            </a:r>
            <a:endParaRPr sz="1200">
              <a:solidFill>
                <a:srgbClr val="444444"/>
              </a:solidFill>
              <a:highlight>
                <a:srgbClr val="FFFFFF"/>
              </a:highlight>
              <a:latin typeface="Roboto Mono"/>
              <a:ea typeface="Roboto Mono"/>
              <a:cs typeface="Roboto Mono"/>
              <a:sym typeface="Roboto Mono"/>
            </a:endParaRPr>
          </a:p>
          <a:p>
            <a:pPr marL="457200" lvl="0" indent="-304800" algn="l" rtl="0">
              <a:lnSpc>
                <a:spcPct val="100000"/>
              </a:lnSpc>
              <a:spcBef>
                <a:spcPts val="0"/>
              </a:spcBef>
              <a:spcAft>
                <a:spcPts val="0"/>
              </a:spcAft>
              <a:buClr>
                <a:srgbClr val="444444"/>
              </a:buClr>
              <a:buSzPts val="1200"/>
              <a:buFont typeface="Roboto Mono"/>
              <a:buChar char="●"/>
            </a:pPr>
            <a:r>
              <a:rPr lang="en" sz="1200">
                <a:solidFill>
                  <a:srgbClr val="444444"/>
                </a:solidFill>
                <a:highlight>
                  <a:srgbClr val="FFFFFF"/>
                </a:highlight>
                <a:latin typeface="Roboto Mono"/>
                <a:ea typeface="Roboto Mono"/>
                <a:cs typeface="Roboto Mono"/>
                <a:sym typeface="Roboto Mono"/>
              </a:rPr>
              <a:t>Amazon Kinesis Data Firehose stream, or </a:t>
            </a:r>
            <a:endParaRPr sz="1200">
              <a:solidFill>
                <a:srgbClr val="444444"/>
              </a:solidFill>
              <a:highlight>
                <a:srgbClr val="FFFFFF"/>
              </a:highlight>
              <a:latin typeface="Roboto Mono"/>
              <a:ea typeface="Roboto Mono"/>
              <a:cs typeface="Roboto Mono"/>
              <a:sym typeface="Roboto Mono"/>
            </a:endParaRPr>
          </a:p>
          <a:p>
            <a:pPr marL="457200" lvl="0" indent="-304800" algn="l" rtl="0">
              <a:lnSpc>
                <a:spcPct val="100000"/>
              </a:lnSpc>
              <a:spcBef>
                <a:spcPts val="0"/>
              </a:spcBef>
              <a:spcAft>
                <a:spcPts val="0"/>
              </a:spcAft>
              <a:buClr>
                <a:srgbClr val="444444"/>
              </a:buClr>
              <a:buSzPts val="1200"/>
              <a:buFont typeface="Roboto Mono"/>
              <a:buChar char="●"/>
            </a:pPr>
            <a:r>
              <a:rPr lang="en" sz="1200">
                <a:solidFill>
                  <a:srgbClr val="444444"/>
                </a:solidFill>
                <a:highlight>
                  <a:srgbClr val="FFFFFF"/>
                </a:highlight>
                <a:latin typeface="Roboto Mono"/>
                <a:ea typeface="Roboto Mono"/>
                <a:cs typeface="Roboto Mono"/>
                <a:sym typeface="Roboto Mono"/>
              </a:rPr>
              <a:t>AWS Lambda for custom processing, analysis, or loading to other systems. </a:t>
            </a:r>
            <a:endParaRPr sz="12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0"/>
              </a:spcAft>
              <a:buNone/>
            </a:pPr>
            <a:r>
              <a:rPr lang="en" sz="1200">
                <a:solidFill>
                  <a:srgbClr val="444444"/>
                </a:solidFill>
                <a:highlight>
                  <a:srgbClr val="FFFFFF"/>
                </a:highlight>
                <a:latin typeface="Roboto Mono"/>
                <a:ea typeface="Roboto Mono"/>
                <a:cs typeface="Roboto Mono"/>
                <a:sym typeface="Roboto Mono"/>
              </a:rPr>
              <a:t>To begin subscribing to log events, create the receiving source, such as a Kinesis stream, where the events will be delivered. A subscription filter defines the filter pattern to use for filtering which log events get delivered to your AWS resource, as well as information about where to send matching log events to.</a:t>
            </a:r>
            <a:endParaRPr sz="12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1200"/>
              </a:spcAft>
              <a:buNone/>
            </a:pPr>
            <a:r>
              <a:rPr lang="en" sz="1200">
                <a:solidFill>
                  <a:srgbClr val="444444"/>
                </a:solidFill>
                <a:highlight>
                  <a:srgbClr val="FFFFFF"/>
                </a:highlight>
                <a:latin typeface="Roboto Mono"/>
                <a:ea typeface="Roboto Mono"/>
                <a:cs typeface="Roboto Mono"/>
                <a:sym typeface="Roboto Mono"/>
              </a:rPr>
              <a:t>CW Logs also produces CW metrics about the forwarding of log events to subscriptions. </a:t>
            </a:r>
            <a:endParaRPr sz="1200">
              <a:solidFill>
                <a:srgbClr val="444444"/>
              </a:solidFill>
              <a:highlight>
                <a:srgbClr val="FFFFFF"/>
              </a:highlight>
              <a:latin typeface="Roboto Mono"/>
              <a:ea typeface="Roboto Mono"/>
              <a:cs typeface="Roboto Mono"/>
              <a:sym typeface="Roboto Mono"/>
            </a:endParaRPr>
          </a:p>
        </p:txBody>
      </p:sp>
      <p:sp>
        <p:nvSpPr>
          <p:cNvPr id="180" name="Google Shape;180;p30"/>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a:t>Real-time Processing of Log Data with Subscriptions</a:t>
            </a:r>
            <a:endParaRPr sz="1800"/>
          </a:p>
          <a:p>
            <a:pPr marL="0" lvl="0" indent="0" algn="l" rtl="0">
              <a:lnSpc>
                <a:spcPct val="115000"/>
              </a:lnSpc>
              <a:spcBef>
                <a:spcPts val="0"/>
              </a:spcBef>
              <a:spcAft>
                <a:spcPts val="0"/>
              </a:spcAft>
              <a:buNone/>
            </a:pPr>
            <a:r>
              <a:rPr lang="en" sz="1100" b="0" u="sng">
                <a:solidFill>
                  <a:schemeClr val="hlink"/>
                </a:solidFill>
                <a:latin typeface="Roboto Mono"/>
                <a:ea typeface="Roboto Mono"/>
                <a:cs typeface="Roboto Mono"/>
                <a:sym typeface="Roboto Mono"/>
                <a:hlinkClick r:id="rId3"/>
              </a:rPr>
              <a:t>https://docs.aws.amazon.com/AmazonCW/latest/logs/Subscriptions.html</a:t>
            </a:r>
            <a:endParaRPr sz="1000">
              <a:solidFill>
                <a:srgbClr val="999999"/>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p:nvPr/>
        </p:nvSpPr>
        <p:spPr>
          <a:xfrm>
            <a:off x="304800" y="914400"/>
            <a:ext cx="8283000" cy="30000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After the CW Logs agent begins publishing log data to CW, you can begin searching and filtering the log data by creating one or more </a:t>
            </a:r>
            <a:r>
              <a:rPr lang="en" sz="1000" b="1">
                <a:solidFill>
                  <a:srgbClr val="0000FF"/>
                </a:solidFill>
                <a:highlight>
                  <a:srgbClr val="FFFFFF"/>
                </a:highlight>
                <a:latin typeface="Roboto Mono"/>
                <a:ea typeface="Roboto Mono"/>
                <a:cs typeface="Roboto Mono"/>
                <a:sym typeface="Roboto Mono"/>
              </a:rPr>
              <a:t>metric filters</a:t>
            </a:r>
            <a:r>
              <a:rPr lang="en" sz="1000">
                <a:solidFill>
                  <a:srgbClr val="444444"/>
                </a:solidFill>
                <a:highlight>
                  <a:srgbClr val="FFFFFF"/>
                </a:highlight>
                <a:latin typeface="Roboto Mono"/>
                <a:ea typeface="Roboto Mono"/>
                <a:cs typeface="Roboto Mono"/>
                <a:sym typeface="Roboto Mono"/>
              </a:rPr>
              <a:t>. Metric filters define the terms and patterns to look for in log data as it is sent to CW Logs. CW Logs uses these metric filters to turn log data into numerical CW metrics that you can graph or set an alarm on. You can use any type of CW statistic, including percentile statistics, when viewing these metrics or setting alarms.</a:t>
            </a:r>
            <a:endParaRPr sz="1000">
              <a:solidFill>
                <a:srgbClr val="444444"/>
              </a:solidFill>
              <a:highlight>
                <a:srgbClr val="FFFFFF"/>
              </a:highlight>
              <a:latin typeface="Roboto Mono"/>
              <a:ea typeface="Roboto Mono"/>
              <a:cs typeface="Roboto Mono"/>
              <a:sym typeface="Roboto Mono"/>
            </a:endParaRPr>
          </a:p>
          <a:p>
            <a:pPr marL="457200" lvl="0" indent="-292100" algn="l" rtl="0">
              <a:lnSpc>
                <a:spcPct val="100000"/>
              </a:lnSpc>
              <a:spcBef>
                <a:spcPts val="120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3"/>
              </a:rPr>
              <a:t>Example: Count Log Events</a:t>
            </a:r>
            <a:endParaRPr sz="1000">
              <a:solidFill>
                <a:srgbClr val="E48700"/>
              </a:solidFill>
              <a:highlight>
                <a:srgbClr val="FFFFFF"/>
              </a:highlight>
              <a:latin typeface="Roboto Mono"/>
              <a:ea typeface="Roboto Mono"/>
              <a:cs typeface="Roboto Mono"/>
              <a:sym typeface="Roboto Mono"/>
            </a:endParaRPr>
          </a:p>
          <a:p>
            <a:pPr marL="457200" lvl="0" indent="-292100" algn="l" rtl="0">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4"/>
              </a:rPr>
              <a:t>Example: Count Occurrences of a Term</a:t>
            </a:r>
            <a:endParaRPr sz="1000">
              <a:solidFill>
                <a:srgbClr val="E48700"/>
              </a:solidFill>
              <a:highlight>
                <a:srgbClr val="FFFFFF"/>
              </a:highlight>
              <a:latin typeface="Roboto Mono"/>
              <a:ea typeface="Roboto Mono"/>
              <a:cs typeface="Roboto Mono"/>
              <a:sym typeface="Roboto Mono"/>
            </a:endParaRPr>
          </a:p>
          <a:p>
            <a:pPr marL="457200" lvl="0" indent="-292100" algn="l" rtl="0">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5"/>
              </a:rPr>
              <a:t>Example: Count HTTP 404 Codes</a:t>
            </a:r>
            <a:endParaRPr sz="1000">
              <a:solidFill>
                <a:srgbClr val="E48700"/>
              </a:solidFill>
              <a:highlight>
                <a:srgbClr val="FFFFFF"/>
              </a:highlight>
              <a:latin typeface="Roboto Mono"/>
              <a:ea typeface="Roboto Mono"/>
              <a:cs typeface="Roboto Mono"/>
              <a:sym typeface="Roboto Mono"/>
            </a:endParaRPr>
          </a:p>
          <a:p>
            <a:pPr marL="457200" lvl="0" indent="-292100" algn="l" rtl="0">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6"/>
              </a:rPr>
              <a:t>Example: Count HTTP 4xx Codes</a:t>
            </a:r>
            <a:endParaRPr sz="1000">
              <a:solidFill>
                <a:srgbClr val="E48700"/>
              </a:solidFill>
              <a:highlight>
                <a:srgbClr val="FFFFFF"/>
              </a:highlight>
              <a:latin typeface="Roboto Mono"/>
              <a:ea typeface="Roboto Mono"/>
              <a:cs typeface="Roboto Mono"/>
              <a:sym typeface="Roboto Mono"/>
            </a:endParaRPr>
          </a:p>
          <a:p>
            <a:pPr marL="457200" lvl="0" indent="-292100" algn="l" rtl="0">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7"/>
              </a:rPr>
              <a:t>Example: Extract Fields from an Apache Log</a:t>
            </a:r>
            <a:endParaRPr sz="1000">
              <a:solidFill>
                <a:srgbClr val="E48700"/>
              </a:solidFill>
              <a:highlight>
                <a:srgbClr val="FFFFFF"/>
              </a:highlight>
              <a:latin typeface="Roboto Mono"/>
              <a:ea typeface="Roboto Mono"/>
              <a:cs typeface="Roboto Mono"/>
              <a:sym typeface="Roboto Mono"/>
            </a:endParaRPr>
          </a:p>
          <a:p>
            <a:pPr marL="0" lvl="0" indent="0" algn="l" rtl="0">
              <a:lnSpc>
                <a:spcPct val="100000"/>
              </a:lnSpc>
              <a:spcBef>
                <a:spcPts val="1200"/>
              </a:spcBef>
              <a:spcAft>
                <a:spcPts val="1200"/>
              </a:spcAft>
              <a:buNone/>
            </a:pPr>
            <a:r>
              <a:rPr lang="en" sz="1200" u="sng">
                <a:solidFill>
                  <a:srgbClr val="3388DD"/>
                </a:solidFill>
                <a:highlight>
                  <a:srgbClr val="FFFFFF"/>
                </a:highlight>
                <a:latin typeface="Roboto Mono"/>
                <a:ea typeface="Roboto Mono"/>
                <a:cs typeface="Roboto Mono"/>
                <a:sym typeface="Roboto Mono"/>
                <a:hlinkClick r:id="rId8"/>
              </a:rPr>
              <a:t>https://console.aws.amazon.com/cloudwatch/</a:t>
            </a:r>
            <a:r>
              <a:rPr lang="en" sz="1000">
                <a:solidFill>
                  <a:srgbClr val="444444"/>
                </a:solidFill>
                <a:highlight>
                  <a:srgbClr val="FFFFFF"/>
                </a:highlight>
                <a:latin typeface="Roboto Mono"/>
                <a:ea typeface="Roboto Mono"/>
                <a:cs typeface="Roboto Mono"/>
                <a:sym typeface="Roboto Mono"/>
              </a:rPr>
              <a:t> → Logs → Create Metric Filter → Define Logs Metric Filter → Filter Pattern </a:t>
            </a:r>
            <a:r>
              <a:rPr lang="en" sz="1200" b="1">
                <a:solidFill>
                  <a:srgbClr val="444444"/>
                </a:solidFill>
                <a:highlight>
                  <a:srgbClr val="FFFFFF"/>
                </a:highlight>
                <a:latin typeface="Courier New"/>
                <a:ea typeface="Courier New"/>
                <a:cs typeface="Courier New"/>
                <a:sym typeface="Courier New"/>
              </a:rPr>
              <a:t>[IP, UserInfo, User, Timestamp, RequestInfo, StatusCode=404, Bytes] → </a:t>
            </a:r>
            <a:r>
              <a:rPr lang="en" sz="1000">
                <a:solidFill>
                  <a:srgbClr val="444444"/>
                </a:solidFill>
                <a:highlight>
                  <a:srgbClr val="FFFFFF"/>
                </a:highlight>
                <a:latin typeface="Roboto Mono"/>
                <a:ea typeface="Roboto Mono"/>
                <a:cs typeface="Roboto Mono"/>
                <a:sym typeface="Roboto Mono"/>
              </a:rPr>
              <a:t>Select Log Data to Test → Test Pattern</a:t>
            </a:r>
            <a:endParaRPr sz="1000">
              <a:solidFill>
                <a:srgbClr val="444444"/>
              </a:solidFill>
              <a:highlight>
                <a:srgbClr val="FFFFFF"/>
              </a:highlight>
              <a:latin typeface="Roboto Mono"/>
              <a:ea typeface="Roboto Mono"/>
              <a:cs typeface="Roboto Mono"/>
              <a:sym typeface="Roboto Mono"/>
            </a:endParaRPr>
          </a:p>
        </p:txBody>
      </p:sp>
      <p:sp>
        <p:nvSpPr>
          <p:cNvPr id="186" name="Google Shape;186;p31"/>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a:t>Searching and Filtering Log Data</a:t>
            </a:r>
            <a:endParaRPr sz="1800"/>
          </a:p>
          <a:p>
            <a:pPr marL="0" marR="0" lvl="0" indent="0" algn="l" rtl="0">
              <a:lnSpc>
                <a:spcPct val="115000"/>
              </a:lnSpc>
              <a:spcBef>
                <a:spcPts val="0"/>
              </a:spcBef>
              <a:spcAft>
                <a:spcPts val="0"/>
              </a:spcAft>
              <a:buNone/>
            </a:pPr>
            <a:r>
              <a:rPr lang="en" sz="1100" b="0" u="sng">
                <a:solidFill>
                  <a:schemeClr val="hlink"/>
                </a:solidFill>
                <a:latin typeface="Roboto Mono"/>
                <a:ea typeface="Roboto Mono"/>
                <a:cs typeface="Roboto Mono"/>
                <a:sym typeface="Roboto Mono"/>
                <a:hlinkClick r:id="rId9"/>
              </a:rPr>
              <a:t>https://docs.aws.amazon.com/AmazonCW/latest/logs/MonitoringLogData.html</a:t>
            </a:r>
            <a:endParaRPr sz="1000">
              <a:solidFill>
                <a:srgbClr val="999999"/>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t>AWS Organizations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title" idx="4294967295"/>
          </p:nvPr>
        </p:nvSpPr>
        <p:spPr>
          <a:xfrm>
            <a:off x="311700" y="250800"/>
            <a:ext cx="8170800" cy="75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dirty="0"/>
              <a:t>AWS Organizations </a:t>
            </a:r>
            <a:r>
              <a:rPr lang="en" sz="1800" dirty="0" smtClean="0"/>
              <a:t>- </a:t>
            </a:r>
            <a:r>
              <a:rPr lang="en" sz="1800" dirty="0"/>
              <a:t>Features</a:t>
            </a:r>
            <a:endParaRPr sz="1800" dirty="0">
              <a:solidFill>
                <a:srgbClr val="999999"/>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u="sng" dirty="0">
                <a:solidFill>
                  <a:schemeClr val="hlink"/>
                </a:solidFill>
                <a:latin typeface="Roboto Mono"/>
                <a:ea typeface="Roboto Mono"/>
                <a:cs typeface="Roboto Mono"/>
                <a:sym typeface="Roboto Mono"/>
                <a:hlinkClick r:id="rId3"/>
              </a:rPr>
              <a:t>https://docs.aws.amazon.com/organizations/latest/userguide/orgs_getting-started_concepts.html</a:t>
            </a:r>
            <a:endParaRPr sz="1000" dirty="0">
              <a:solidFill>
                <a:srgbClr val="999999"/>
              </a:solidFill>
              <a:latin typeface="Roboto Mono"/>
              <a:ea typeface="Roboto Mono"/>
              <a:cs typeface="Roboto Mono"/>
              <a:sym typeface="Roboto Mono"/>
            </a:endParaRPr>
          </a:p>
        </p:txBody>
      </p:sp>
      <p:sp>
        <p:nvSpPr>
          <p:cNvPr id="197" name="Google Shape;197;p33"/>
          <p:cNvSpPr txBox="1"/>
          <p:nvPr/>
        </p:nvSpPr>
        <p:spPr>
          <a:xfrm>
            <a:off x="265475" y="820250"/>
            <a:ext cx="8435400" cy="44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AWS Organizations is an </a:t>
            </a:r>
            <a:r>
              <a:rPr lang="en" sz="900" b="1">
                <a:solidFill>
                  <a:srgbClr val="444444"/>
                </a:solidFill>
                <a:highlight>
                  <a:srgbClr val="FFFFFF"/>
                </a:highlight>
                <a:latin typeface="Roboto Mono"/>
                <a:ea typeface="Roboto Mono"/>
                <a:cs typeface="Roboto Mono"/>
                <a:sym typeface="Roboto Mono"/>
              </a:rPr>
              <a:t>account management service </a:t>
            </a:r>
            <a:r>
              <a:rPr lang="en" sz="900">
                <a:solidFill>
                  <a:srgbClr val="444444"/>
                </a:solidFill>
                <a:highlight>
                  <a:srgbClr val="FFFFFF"/>
                </a:highlight>
                <a:latin typeface="Roboto Mono"/>
                <a:ea typeface="Roboto Mono"/>
                <a:cs typeface="Roboto Mono"/>
                <a:sym typeface="Roboto Mono"/>
              </a:rPr>
              <a:t>that enables you to consolidate multiple AWS accounts into an organization that you create and centrally manage.</a:t>
            </a:r>
            <a:endParaRPr sz="9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endParaRPr sz="900">
              <a:solidFill>
                <a:srgbClr val="444444"/>
              </a:solidFill>
              <a:highlight>
                <a:srgbClr val="FFFFFF"/>
              </a:highlight>
              <a:latin typeface="Roboto Mono"/>
              <a:ea typeface="Roboto Mono"/>
              <a:cs typeface="Roboto Mono"/>
              <a:sym typeface="Roboto Mono"/>
            </a:endParaRPr>
          </a:p>
          <a:p>
            <a:pPr marL="0" lvl="0" indent="0" algn="l" rtl="0">
              <a:lnSpc>
                <a:spcPct val="100000"/>
              </a:lnSpc>
              <a:spcBef>
                <a:spcPts val="0"/>
              </a:spcBef>
              <a:spcAft>
                <a:spcPts val="0"/>
              </a:spcAft>
              <a:buNone/>
            </a:pPr>
            <a:endParaRPr sz="900">
              <a:solidFill>
                <a:srgbClr val="444444"/>
              </a:solidFill>
              <a:highlight>
                <a:srgbClr val="FFFFFF"/>
              </a:highlight>
              <a:latin typeface="Roboto Mono"/>
              <a:ea typeface="Roboto Mono"/>
              <a:cs typeface="Roboto Mono"/>
              <a:sym typeface="Roboto Mono"/>
            </a:endParaRPr>
          </a:p>
        </p:txBody>
      </p:sp>
      <p:sp>
        <p:nvSpPr>
          <p:cNvPr id="198" name="Google Shape;198;p33"/>
          <p:cNvSpPr/>
          <p:nvPr/>
        </p:nvSpPr>
        <p:spPr>
          <a:xfrm>
            <a:off x="342175" y="1284825"/>
            <a:ext cx="7821000" cy="3560400"/>
          </a:xfrm>
          <a:prstGeom prst="round1Rect">
            <a:avLst>
              <a:gd name="adj" fmla="val 16667"/>
            </a:avLst>
          </a:prstGeom>
          <a:solidFill>
            <a:srgbClr val="FFF2CC"/>
          </a:solidFill>
          <a:ln w="9525"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accent3"/>
                </a:solidFill>
                <a:latin typeface="Roboto Mono"/>
                <a:ea typeface="Roboto Mono"/>
                <a:cs typeface="Roboto Mono"/>
                <a:sym typeface="Roboto Mono"/>
              </a:rPr>
              <a:t>Features:</a:t>
            </a:r>
            <a:endParaRPr sz="900" b="1">
              <a:solidFill>
                <a:schemeClr val="accent3"/>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0000FF"/>
                </a:solidFill>
                <a:latin typeface="Roboto Mono"/>
                <a:ea typeface="Roboto Mono"/>
                <a:cs typeface="Roboto Mono"/>
                <a:sym typeface="Roboto Mono"/>
              </a:rPr>
              <a:t>Centralized management of all of your AWS accounts</a:t>
            </a:r>
            <a:endParaRPr sz="1000">
              <a:solidFill>
                <a:srgbClr val="0000FF"/>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0000FF"/>
                </a:solidFill>
                <a:latin typeface="Roboto Mono"/>
                <a:ea typeface="Roboto Mono"/>
                <a:cs typeface="Roboto Mono"/>
                <a:sym typeface="Roboto Mono"/>
              </a:rPr>
              <a:t>Consolidated billing for all member accounts</a:t>
            </a:r>
            <a:endParaRPr sz="1000">
              <a:solidFill>
                <a:srgbClr val="0000FF"/>
              </a:solidFill>
              <a:latin typeface="Roboto Mono"/>
              <a:ea typeface="Roboto Mono"/>
              <a:cs typeface="Roboto Mono"/>
              <a:sym typeface="Roboto Mono"/>
            </a:endParaRPr>
          </a:p>
          <a:p>
            <a:pPr marL="457200" lvl="0" indent="-285750" algn="l" rtl="0">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Master account pays for all member accounts</a:t>
            </a:r>
            <a:endParaRPr sz="900">
              <a:solidFill>
                <a:srgbClr val="44444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0000FF"/>
                </a:solidFill>
                <a:latin typeface="Roboto Mono"/>
                <a:ea typeface="Roboto Mono"/>
                <a:cs typeface="Roboto Mono"/>
                <a:sym typeface="Roboto Mono"/>
              </a:rPr>
              <a:t>Hierarchical grouping of your accounts to meet your budgetary, security, or compliance needs</a:t>
            </a:r>
            <a:endParaRPr sz="1000">
              <a:solidFill>
                <a:srgbClr val="0000FF"/>
              </a:solidFill>
              <a:latin typeface="Roboto Mono"/>
              <a:ea typeface="Roboto Mono"/>
              <a:cs typeface="Roboto Mono"/>
              <a:sym typeface="Roboto Mono"/>
            </a:endParaRPr>
          </a:p>
          <a:p>
            <a:pPr marL="457200" lvl="0" indent="-285750" algn="l" rtl="0">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Group into OUs</a:t>
            </a:r>
            <a:endParaRPr sz="900">
              <a:solidFill>
                <a:srgbClr val="444444"/>
              </a:solidFill>
              <a:latin typeface="Roboto Mono"/>
              <a:ea typeface="Roboto Mono"/>
              <a:cs typeface="Roboto Mono"/>
              <a:sym typeface="Roboto Mono"/>
            </a:endParaRPr>
          </a:p>
          <a:p>
            <a:pPr marL="457200" lvl="0" indent="-285750" algn="l" rtl="0">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Attach policies to OUs that restrict access to services</a:t>
            </a:r>
            <a:endParaRPr sz="900">
              <a:solidFill>
                <a:srgbClr val="444444"/>
              </a:solidFill>
              <a:latin typeface="Roboto Mono"/>
              <a:ea typeface="Roboto Mono"/>
              <a:cs typeface="Roboto Mono"/>
              <a:sym typeface="Roboto Mono"/>
            </a:endParaRPr>
          </a:p>
          <a:p>
            <a:pPr marL="457200" lvl="0" indent="-285750" algn="l" rtl="0">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You can nest OUs upto 5 levels</a:t>
            </a:r>
            <a:endParaRPr sz="900">
              <a:solidFill>
                <a:srgbClr val="44444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0000FF"/>
                </a:solidFill>
                <a:latin typeface="Roboto Mono"/>
                <a:ea typeface="Roboto Mono"/>
                <a:cs typeface="Roboto Mono"/>
                <a:sym typeface="Roboto Mono"/>
              </a:rPr>
              <a:t>Control over the AWS services and API actions that each account can access</a:t>
            </a:r>
            <a:endParaRPr sz="1000">
              <a:solidFill>
                <a:srgbClr val="0000FF"/>
              </a:solidFill>
              <a:latin typeface="Roboto Mono"/>
              <a:ea typeface="Roboto Mono"/>
              <a:cs typeface="Roboto Mono"/>
              <a:sym typeface="Roboto Mono"/>
            </a:endParaRPr>
          </a:p>
          <a:p>
            <a:pPr marL="457200" lvl="0" indent="-285750" algn="l" rtl="0">
              <a:spcBef>
                <a:spcPts val="0"/>
              </a:spcBef>
              <a:spcAft>
                <a:spcPts val="0"/>
              </a:spcAft>
              <a:buSzPts val="900"/>
              <a:buFont typeface="Roboto Mono"/>
              <a:buChar char="-"/>
            </a:pPr>
            <a:r>
              <a:rPr lang="en" sz="900">
                <a:latin typeface="Roboto Mono"/>
                <a:ea typeface="Roboto Mono"/>
                <a:cs typeface="Roboto Mono"/>
                <a:sym typeface="Roboto Mono"/>
              </a:rPr>
              <a:t>Use Service Control Policies (SCP) to set permissions</a:t>
            </a:r>
            <a:endParaRPr sz="900">
              <a:latin typeface="Roboto Mono"/>
              <a:ea typeface="Roboto Mono"/>
              <a:cs typeface="Roboto Mono"/>
              <a:sym typeface="Roboto Mono"/>
            </a:endParaRPr>
          </a:p>
          <a:p>
            <a:pPr marL="457200" lvl="0" indent="-285750" algn="l" rtl="0">
              <a:spcBef>
                <a:spcPts val="0"/>
              </a:spcBef>
              <a:spcAft>
                <a:spcPts val="0"/>
              </a:spcAft>
              <a:buSzPts val="900"/>
              <a:buFont typeface="Roboto Mono"/>
              <a:buChar char="-"/>
            </a:pPr>
            <a:r>
              <a:rPr lang="en" sz="900">
                <a:latin typeface="Roboto Mono"/>
                <a:ea typeface="Roboto Mono"/>
                <a:cs typeface="Roboto Mono"/>
                <a:sym typeface="Roboto Mono"/>
              </a:rPr>
              <a:t>Possible to restrict which AWS services, resources, and individual API actions the users and roles in each member account can access.</a:t>
            </a:r>
            <a:endParaRPr sz="900">
              <a:latin typeface="Roboto Mono"/>
              <a:ea typeface="Roboto Mono"/>
              <a:cs typeface="Roboto Mono"/>
              <a:sym typeface="Roboto Mono"/>
            </a:endParaRPr>
          </a:p>
          <a:p>
            <a:pPr marL="457200" lvl="0" indent="-285750" algn="l" rtl="0">
              <a:spcBef>
                <a:spcPts val="0"/>
              </a:spcBef>
              <a:spcAft>
                <a:spcPts val="0"/>
              </a:spcAft>
              <a:buSzPts val="900"/>
              <a:buFont typeface="Roboto Mono"/>
              <a:buChar char="-"/>
            </a:pPr>
            <a:r>
              <a:rPr lang="en" sz="900">
                <a:latin typeface="Roboto Mono"/>
                <a:ea typeface="Roboto Mono"/>
                <a:cs typeface="Roboto Mono"/>
                <a:sym typeface="Roboto Mono"/>
              </a:rPr>
              <a:t>These restrictions override the IAM policies set by administrators of the member accounts</a:t>
            </a:r>
            <a:endParaRPr sz="900">
              <a:solidFill>
                <a:srgbClr val="0000FF"/>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0000FF"/>
                </a:solidFill>
                <a:latin typeface="Roboto Mono"/>
                <a:ea typeface="Roboto Mono"/>
                <a:cs typeface="Roboto Mono"/>
                <a:sym typeface="Roboto Mono"/>
              </a:rPr>
              <a:t>Integration and support for AWS IAM</a:t>
            </a:r>
            <a:endParaRPr sz="1000">
              <a:solidFill>
                <a:srgbClr val="0000FF"/>
              </a:solidFill>
              <a:latin typeface="Roboto Mono"/>
              <a:ea typeface="Roboto Mono"/>
              <a:cs typeface="Roboto Mono"/>
              <a:sym typeface="Roboto Mono"/>
            </a:endParaRPr>
          </a:p>
          <a:p>
            <a:pPr marL="457200" lvl="0" indent="-285750" algn="l" rtl="0">
              <a:spcBef>
                <a:spcPts val="0"/>
              </a:spcBef>
              <a:spcAft>
                <a:spcPts val="0"/>
              </a:spcAft>
              <a:buSzPts val="900"/>
              <a:buFont typeface="Roboto Mono"/>
              <a:buChar char="-"/>
            </a:pPr>
            <a:r>
              <a:rPr lang="en" sz="900">
                <a:latin typeface="Roboto Mono"/>
                <a:ea typeface="Roboto Mono"/>
                <a:cs typeface="Roboto Mono"/>
                <a:sym typeface="Roboto Mono"/>
              </a:rPr>
              <a:t>IAM provides granular control over users and roles in individual accounts. </a:t>
            </a:r>
            <a:endParaRPr sz="900">
              <a:latin typeface="Roboto Mono"/>
              <a:ea typeface="Roboto Mono"/>
              <a:cs typeface="Roboto Mono"/>
              <a:sym typeface="Roboto Mono"/>
            </a:endParaRPr>
          </a:p>
          <a:p>
            <a:pPr marL="457200" lvl="0" indent="-285750" algn="l" rtl="0">
              <a:spcBef>
                <a:spcPts val="0"/>
              </a:spcBef>
              <a:spcAft>
                <a:spcPts val="0"/>
              </a:spcAft>
              <a:buSzPts val="900"/>
              <a:buFont typeface="Roboto Mono"/>
              <a:buChar char="-"/>
            </a:pPr>
            <a:r>
              <a:rPr lang="en" sz="900">
                <a:latin typeface="Roboto Mono"/>
                <a:ea typeface="Roboto Mono"/>
                <a:cs typeface="Roboto Mono"/>
                <a:sym typeface="Roboto Mono"/>
              </a:rPr>
              <a:t>AWS Organizations expands that control to the account level by giving you control over what users and roles in an account or a group of accounts can do.</a:t>
            </a:r>
            <a:endParaRPr sz="900">
              <a:latin typeface="Roboto Mono"/>
              <a:ea typeface="Roboto Mono"/>
              <a:cs typeface="Roboto Mono"/>
              <a:sym typeface="Roboto Mono"/>
            </a:endParaRPr>
          </a:p>
          <a:p>
            <a:pPr marL="457200" lvl="0" indent="-285750" algn="l" rtl="0">
              <a:spcBef>
                <a:spcPts val="0"/>
              </a:spcBef>
              <a:spcAft>
                <a:spcPts val="0"/>
              </a:spcAft>
              <a:buSzPts val="900"/>
              <a:buFont typeface="Roboto Mono"/>
              <a:buChar char="-"/>
            </a:pPr>
            <a:r>
              <a:rPr lang="en" sz="900">
                <a:latin typeface="Roboto Mono"/>
                <a:ea typeface="Roboto Mono"/>
                <a:cs typeface="Roboto Mono"/>
                <a:sym typeface="Roboto Mono"/>
              </a:rPr>
              <a:t>Resulting permissions are a logical intersection of what is allowed by AWS Org. at the account level, and what permissions are explicitly granted by IAM at the user or role level within that account. </a:t>
            </a:r>
            <a:endParaRPr sz="900">
              <a:latin typeface="Roboto Mono"/>
              <a:ea typeface="Roboto Mono"/>
              <a:cs typeface="Roboto Mono"/>
              <a:sym typeface="Roboto Mono"/>
            </a:endParaRPr>
          </a:p>
          <a:p>
            <a:pPr marL="457200" lvl="0" indent="-285750" algn="l" rtl="0">
              <a:spcBef>
                <a:spcPts val="0"/>
              </a:spcBef>
              <a:spcAft>
                <a:spcPts val="0"/>
              </a:spcAft>
              <a:buSzPts val="900"/>
              <a:buFont typeface="Roboto Mono"/>
              <a:buChar char="-"/>
            </a:pPr>
            <a:r>
              <a:rPr lang="en" sz="900">
                <a:latin typeface="Roboto Mono"/>
                <a:ea typeface="Roboto Mono"/>
                <a:cs typeface="Roboto Mono"/>
                <a:sym typeface="Roboto Mono"/>
              </a:rPr>
              <a:t>In other words, the user can access only what is allowed by both the AWS Organizations policies and IAM policies. If either blocks an operation, the user can't access that operation.</a:t>
            </a:r>
            <a:endParaRPr sz="900">
              <a:solidFill>
                <a:srgbClr val="0000FF"/>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0000FF"/>
                </a:solidFill>
                <a:latin typeface="Roboto Mono"/>
                <a:ea typeface="Roboto Mono"/>
                <a:cs typeface="Roboto Mono"/>
                <a:sym typeface="Roboto Mono"/>
              </a:rPr>
              <a:t>Integration with other AWS services</a:t>
            </a:r>
            <a:endParaRPr sz="1000">
              <a:solidFill>
                <a:srgbClr val="0000FF"/>
              </a:solidFill>
              <a:latin typeface="Roboto Mono"/>
              <a:ea typeface="Roboto Mono"/>
              <a:cs typeface="Roboto Mono"/>
              <a:sym typeface="Roboto Mono"/>
            </a:endParaRPr>
          </a:p>
          <a:p>
            <a:pPr marL="457200" lvl="0" indent="-285750" algn="l" rtl="0">
              <a:spcBef>
                <a:spcPts val="0"/>
              </a:spcBef>
              <a:spcAft>
                <a:spcPts val="0"/>
              </a:spcAft>
              <a:buSzPts val="900"/>
              <a:buFont typeface="Roboto Mono"/>
              <a:buChar char="-"/>
            </a:pPr>
            <a:r>
              <a:rPr lang="en" sz="900">
                <a:uFill>
                  <a:noFill/>
                </a:uFill>
                <a:latin typeface="Roboto Mono"/>
                <a:ea typeface="Roboto Mono"/>
                <a:cs typeface="Roboto Mono"/>
                <a:sym typeface="Roboto Mono"/>
                <a:hlinkClick r:id="rId4"/>
              </a:rPr>
              <a:t>https://docs.aws.amazon.com/organizations/latest/userguide/orgs_integrated-services-list.html</a:t>
            </a:r>
            <a:endParaRPr sz="900">
              <a:latin typeface="Roboto Mono"/>
              <a:ea typeface="Roboto Mono"/>
              <a:cs typeface="Roboto Mono"/>
              <a:sym typeface="Roboto Mono"/>
            </a:endParaRPr>
          </a:p>
          <a:p>
            <a:pPr marL="0" lvl="0" indent="0" algn="l" rtl="0">
              <a:spcBef>
                <a:spcPts val="0"/>
              </a:spcBef>
              <a:spcAft>
                <a:spcPts val="0"/>
              </a:spcAft>
              <a:buNone/>
            </a:pPr>
            <a:r>
              <a:rPr lang="en" sz="1000">
                <a:solidFill>
                  <a:srgbClr val="0000FF"/>
                </a:solidFill>
                <a:latin typeface="Roboto Mono"/>
                <a:ea typeface="Roboto Mono"/>
                <a:cs typeface="Roboto Mono"/>
                <a:sym typeface="Roboto Mono"/>
              </a:rPr>
              <a:t>Data replication that is eventually consistent</a:t>
            </a:r>
            <a:endParaRPr sz="1000">
              <a:solidFill>
                <a:srgbClr val="0000FF"/>
              </a:solidFill>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4887</Words>
  <Application>Microsoft Office PowerPoint</Application>
  <PresentationFormat>On-screen Show (16:9)</PresentationFormat>
  <Paragraphs>318</Paragraphs>
  <Slides>44</Slides>
  <Notes>44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vt:i4>
      </vt:variant>
    </vt:vector>
  </HeadingPairs>
  <TitlesOfParts>
    <vt:vector size="57" baseType="lpstr">
      <vt:lpstr>Arial</vt:lpstr>
      <vt:lpstr>Merriweather</vt:lpstr>
      <vt:lpstr>PT Sans Narrow</vt:lpstr>
      <vt:lpstr>Open Sans</vt:lpstr>
      <vt:lpstr>Courier New</vt:lpstr>
      <vt:lpstr>Proxima Nova</vt:lpstr>
      <vt:lpstr>Raleway</vt:lpstr>
      <vt:lpstr>Roboto Mono</vt:lpstr>
      <vt:lpstr>Lato</vt:lpstr>
      <vt:lpstr>Maven Pro</vt:lpstr>
      <vt:lpstr>Droid Sans</vt:lpstr>
      <vt:lpstr>Tropic</vt:lpstr>
      <vt:lpstr>Streamline</vt:lpstr>
      <vt:lpstr>Management &amp; Governance CW, CloudTrail, Organizations, Config, Trusted Advisor, CloudFormation, OpsWorks</vt:lpstr>
      <vt:lpstr>CW</vt:lpstr>
      <vt:lpstr>CW (1/3) - Overall  https://docs.aws.amazon.com/CW/index.html</vt:lpstr>
      <vt:lpstr>CW (2/3) - Logs  https://docs.aws.amazon.com/AmazonCW/latest/logs/WhatIsCWLogs.html</vt:lpstr>
      <vt:lpstr>CW (3/3) - Events  https://docs.aws.amazon.com/AmazonCW/latest/events/WhatIsCWEvents.html</vt:lpstr>
      <vt:lpstr>Real-time Processing of Log Data with Subscriptions https://docs.aws.amazon.com/AmazonCW/latest/logs/Subscriptions.html</vt:lpstr>
      <vt:lpstr>Searching and Filtering Log Data https://docs.aws.amazon.com/AmazonCW/latest/logs/MonitoringLogData.html</vt:lpstr>
      <vt:lpstr>AWS Organizations </vt:lpstr>
      <vt:lpstr>AWS Organizations - Features https://docs.aws.amazon.com/organizations/latest/userguide/orgs_getting-started_concepts.html</vt:lpstr>
      <vt:lpstr>AWS Organizations - Concepts https://docs.aws.amazon.com/organizations/latest/userguide/orgs_getting-started_concepts.html</vt:lpstr>
      <vt:lpstr>AWS Organizations - Moving from “Consolidated billing” to “All features” </vt:lpstr>
      <vt:lpstr>AWS Organizations - Impact on member accounts https://docs.aws.amazon.com/organizations/latest/userguide/orgs_getting-started_concepts.html</vt:lpstr>
      <vt:lpstr>AWS Organizations - Service Control Policy (SCP) </vt:lpstr>
      <vt:lpstr>AWS Organizations - How SCPs work </vt:lpstr>
      <vt:lpstr>AWS Organizations - Allow vs Denylist </vt:lpstr>
      <vt:lpstr>PowerPoint Presentation</vt:lpstr>
      <vt:lpstr>CloudFormation</vt:lpstr>
      <vt:lpstr>AWS CloudFormation Best practices https://docs.aws.amazon.com/AWSCloudFormation/latest/UserGuide/best-practices.html</vt:lpstr>
      <vt:lpstr>AWS CloudFormation</vt:lpstr>
      <vt:lpstr>Refer to Resource Outputs in Another AWS CloudFormation Stack https://docs.aws.amazon.com/AWSCloudFormation/latest/UserGuide/walkthrough-crossstackref.html </vt:lpstr>
      <vt:lpstr>DeletionPolicy Attribute https://docs.aws.amazon.com/AWSCloudFormation/latest/UserGuide/aws-attribute-deletionpolicy.html </vt:lpstr>
      <vt:lpstr>Elastic BeanStalk</vt:lpstr>
      <vt:lpstr>AWS Elastic Beanstalk</vt:lpstr>
      <vt:lpstr>AWS Elastic Beanstalk</vt:lpstr>
      <vt:lpstr>AWS Elastic Beanstalk</vt:lpstr>
      <vt:lpstr>AWS Elastic Beanstalk</vt:lpstr>
      <vt:lpstr>AWS Elastic Beanstalk</vt:lpstr>
      <vt:lpstr>AWS Elastic Beanstalk - monitoring &amp; logging</vt:lpstr>
      <vt:lpstr>CloudTrail</vt:lpstr>
      <vt:lpstr>AWS CloudTrail - Intro </vt:lpstr>
      <vt:lpstr>AWS CloudTrail - Intro </vt:lpstr>
      <vt:lpstr>Cross-Account Scenarios </vt:lpstr>
      <vt:lpstr>CloudTrail Monitoring </vt:lpstr>
      <vt:lpstr>OpsWorks</vt:lpstr>
      <vt:lpstr>AWS OpsWorks </vt:lpstr>
      <vt:lpstr>AWS OpsWorks </vt:lpstr>
      <vt:lpstr>AWS OpsWorks </vt:lpstr>
      <vt:lpstr>AWS OpsWorks </vt:lpstr>
      <vt:lpstr>AWS OpsWorks </vt:lpstr>
      <vt:lpstr>AWS Config</vt:lpstr>
      <vt:lpstr>AWS Config </vt:lpstr>
      <vt:lpstr>AWS Config </vt:lpstr>
      <vt:lpstr>AWS Config </vt:lpstr>
      <vt:lpstr>How to Use AWS Config to Monitor for and Respond to Amazon S3 Buckets Allowing Public Access https://aws.amazon.com/blogs/security/how-to-use-aws-config-to-monitor-for-and-respond-to-amazon-s3-buckets-allowing-public-access/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&amp; Governance CW, CloudTrail, Organizations, Config, Trusted Advisor, CloudFormation, OpsWorks</dc:title>
  <cp:lastModifiedBy>Kotekar, Srikanth</cp:lastModifiedBy>
  <cp:revision>7</cp:revision>
  <dcterms:modified xsi:type="dcterms:W3CDTF">2019-10-16T13:21:21Z</dcterms:modified>
</cp:coreProperties>
</file>